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6" r:id="rId1"/>
    <p:sldMasterId id="2147483724" r:id="rId2"/>
  </p:sldMasterIdLst>
  <p:notesMasterIdLst>
    <p:notesMasterId r:id="rId32"/>
  </p:notesMasterIdLst>
  <p:sldIdLst>
    <p:sldId id="256" r:id="rId3"/>
    <p:sldId id="322" r:id="rId4"/>
    <p:sldId id="291" r:id="rId5"/>
    <p:sldId id="308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323" r:id="rId14"/>
    <p:sldId id="331" r:id="rId15"/>
    <p:sldId id="332" r:id="rId16"/>
    <p:sldId id="335" r:id="rId17"/>
    <p:sldId id="337" r:id="rId18"/>
    <p:sldId id="336" r:id="rId19"/>
    <p:sldId id="338" r:id="rId20"/>
    <p:sldId id="339" r:id="rId21"/>
    <p:sldId id="340" r:id="rId22"/>
    <p:sldId id="342" r:id="rId23"/>
    <p:sldId id="343" r:id="rId24"/>
    <p:sldId id="333" r:id="rId25"/>
    <p:sldId id="334" r:id="rId26"/>
    <p:sldId id="344" r:id="rId27"/>
    <p:sldId id="345" r:id="rId28"/>
    <p:sldId id="346" r:id="rId29"/>
    <p:sldId id="321" r:id="rId30"/>
    <p:sldId id="271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CC33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15" autoAdjust="0"/>
    <p:restoredTop sz="69479" autoAdjust="0"/>
  </p:normalViewPr>
  <p:slideViewPr>
    <p:cSldViewPr snapToGrid="0">
      <p:cViewPr varScale="1">
        <p:scale>
          <a:sx n="54" d="100"/>
          <a:sy n="54" d="100"/>
        </p:scale>
        <p:origin x="1062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91A872-3838-4268-B125-547B313C0C84}" type="doc">
      <dgm:prSet loTypeId="urn:microsoft.com/office/officeart/2005/8/layout/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F50B452-ADCD-4051-A44B-1A5AB44A35DC}">
      <dgm:prSet phldrT="[Text]"/>
      <dgm:spPr/>
      <dgm:t>
        <a:bodyPr/>
        <a:lstStyle/>
        <a:p>
          <a:r>
            <a:rPr lang="en-US" dirty="0"/>
            <a:t>Generate VAO</a:t>
          </a:r>
        </a:p>
      </dgm:t>
    </dgm:pt>
    <dgm:pt modelId="{9DAF316E-C398-4AF6-8BB5-F58FACAA9934}" type="parTrans" cxnId="{82862642-E74B-44F7-A4B5-30FEF469DB5A}">
      <dgm:prSet/>
      <dgm:spPr/>
      <dgm:t>
        <a:bodyPr/>
        <a:lstStyle/>
        <a:p>
          <a:endParaRPr lang="en-US"/>
        </a:p>
      </dgm:t>
    </dgm:pt>
    <dgm:pt modelId="{F434B8E2-A863-4E87-85C8-76ACB47F1D96}" type="sibTrans" cxnId="{82862642-E74B-44F7-A4B5-30FEF469DB5A}">
      <dgm:prSet/>
      <dgm:spPr/>
      <dgm:t>
        <a:bodyPr/>
        <a:lstStyle/>
        <a:p>
          <a:endParaRPr lang="en-US"/>
        </a:p>
      </dgm:t>
    </dgm:pt>
    <dgm:pt modelId="{77111650-33ED-48D5-BECB-17BFE489C394}">
      <dgm:prSet phldrT="[Text]"/>
      <dgm:spPr/>
      <dgm:t>
        <a:bodyPr/>
        <a:lstStyle/>
        <a:p>
          <a:r>
            <a:rPr lang="en-US" dirty="0"/>
            <a:t>Bind VAO</a:t>
          </a:r>
        </a:p>
      </dgm:t>
    </dgm:pt>
    <dgm:pt modelId="{162E1E6B-2EA1-4982-B041-6889C65DE6F1}" type="parTrans" cxnId="{00F9C375-F5E1-4810-9BAA-7049A07CA156}">
      <dgm:prSet/>
      <dgm:spPr/>
      <dgm:t>
        <a:bodyPr/>
        <a:lstStyle/>
        <a:p>
          <a:endParaRPr lang="en-US"/>
        </a:p>
      </dgm:t>
    </dgm:pt>
    <dgm:pt modelId="{AF69229A-6F4D-440F-95F3-D826F912611E}" type="sibTrans" cxnId="{00F9C375-F5E1-4810-9BAA-7049A07CA156}">
      <dgm:prSet/>
      <dgm:spPr/>
      <dgm:t>
        <a:bodyPr/>
        <a:lstStyle/>
        <a:p>
          <a:endParaRPr lang="en-US"/>
        </a:p>
      </dgm:t>
    </dgm:pt>
    <dgm:pt modelId="{E592E47A-50DA-4D03-8738-922F65D63903}">
      <dgm:prSet phldrT="[Text]"/>
      <dgm:spPr/>
      <dgm:t>
        <a:bodyPr/>
        <a:lstStyle/>
        <a:p>
          <a:r>
            <a:rPr lang="en-US" dirty="0"/>
            <a:t>Enable Vertex Attribute</a:t>
          </a:r>
        </a:p>
      </dgm:t>
    </dgm:pt>
    <dgm:pt modelId="{1BB20EE1-F0E9-4B5A-ACA0-06D416CA9800}" type="parTrans" cxnId="{7D0B450D-9D06-42DD-9A99-91620E8CDD01}">
      <dgm:prSet/>
      <dgm:spPr/>
      <dgm:t>
        <a:bodyPr/>
        <a:lstStyle/>
        <a:p>
          <a:endParaRPr lang="en-US"/>
        </a:p>
      </dgm:t>
    </dgm:pt>
    <dgm:pt modelId="{9CB1907C-EC8F-48B4-99D5-AA2652E41BD1}" type="sibTrans" cxnId="{7D0B450D-9D06-42DD-9A99-91620E8CDD01}">
      <dgm:prSet/>
      <dgm:spPr/>
      <dgm:t>
        <a:bodyPr/>
        <a:lstStyle/>
        <a:p>
          <a:endParaRPr lang="en-US"/>
        </a:p>
      </dgm:t>
    </dgm:pt>
    <dgm:pt modelId="{2B4D70D9-AF1E-4260-9954-C42A057A3B23}">
      <dgm:prSet phldrT="[Text]"/>
      <dgm:spPr/>
      <dgm:t>
        <a:bodyPr/>
        <a:lstStyle/>
        <a:p>
          <a:r>
            <a:rPr lang="en-US" dirty="0"/>
            <a:t>Generate VBO</a:t>
          </a:r>
        </a:p>
      </dgm:t>
    </dgm:pt>
    <dgm:pt modelId="{CEFC2F6A-C6D7-49E4-B711-E551EB1A6C14}" type="parTrans" cxnId="{42DE95BC-313D-4E28-8524-7E208117D41F}">
      <dgm:prSet/>
      <dgm:spPr/>
      <dgm:t>
        <a:bodyPr/>
        <a:lstStyle/>
        <a:p>
          <a:endParaRPr lang="en-US"/>
        </a:p>
      </dgm:t>
    </dgm:pt>
    <dgm:pt modelId="{5ED62629-CDDA-42C1-B090-01ED7E6CA84E}" type="sibTrans" cxnId="{42DE95BC-313D-4E28-8524-7E208117D41F}">
      <dgm:prSet/>
      <dgm:spPr/>
      <dgm:t>
        <a:bodyPr/>
        <a:lstStyle/>
        <a:p>
          <a:endParaRPr lang="en-US"/>
        </a:p>
      </dgm:t>
    </dgm:pt>
    <dgm:pt modelId="{D539CC20-68A1-4636-8709-EF963292739B}">
      <dgm:prSet phldrT="[Text]"/>
      <dgm:spPr/>
      <dgm:t>
        <a:bodyPr/>
        <a:lstStyle/>
        <a:p>
          <a:r>
            <a:rPr lang="en-US" dirty="0"/>
            <a:t>Bind VBO</a:t>
          </a:r>
        </a:p>
      </dgm:t>
    </dgm:pt>
    <dgm:pt modelId="{E99CD5A2-B14F-4B64-B468-FAB253C48AD7}" type="parTrans" cxnId="{E4A3D3FF-3C2A-4ECE-B908-BC70137EC10C}">
      <dgm:prSet/>
      <dgm:spPr/>
      <dgm:t>
        <a:bodyPr/>
        <a:lstStyle/>
        <a:p>
          <a:endParaRPr lang="en-US"/>
        </a:p>
      </dgm:t>
    </dgm:pt>
    <dgm:pt modelId="{5D61AB6A-04B8-4AEE-A157-C9DC84544740}" type="sibTrans" cxnId="{E4A3D3FF-3C2A-4ECE-B908-BC70137EC10C}">
      <dgm:prSet/>
      <dgm:spPr/>
      <dgm:t>
        <a:bodyPr/>
        <a:lstStyle/>
        <a:p>
          <a:endParaRPr lang="en-US"/>
        </a:p>
      </dgm:t>
    </dgm:pt>
    <dgm:pt modelId="{6F2D531A-1DA0-49EF-AFEC-4D016D35CE33}">
      <dgm:prSet phldrT="[Text]"/>
      <dgm:spPr/>
      <dgm:t>
        <a:bodyPr/>
        <a:lstStyle/>
        <a:p>
          <a:r>
            <a:rPr lang="en-US" dirty="0"/>
            <a:t>Assign Data to VBO</a:t>
          </a:r>
        </a:p>
      </dgm:t>
    </dgm:pt>
    <dgm:pt modelId="{A7994741-6A32-45D6-8F1C-12DF29262F47}" type="parTrans" cxnId="{1F66CE4A-0266-4824-9C34-4E7C6AD44632}">
      <dgm:prSet/>
      <dgm:spPr/>
      <dgm:t>
        <a:bodyPr/>
        <a:lstStyle/>
        <a:p>
          <a:endParaRPr lang="en-US"/>
        </a:p>
      </dgm:t>
    </dgm:pt>
    <dgm:pt modelId="{EBEF8E59-51D3-43AA-8199-0E806F0A196C}" type="sibTrans" cxnId="{1F66CE4A-0266-4824-9C34-4E7C6AD44632}">
      <dgm:prSet/>
      <dgm:spPr/>
      <dgm:t>
        <a:bodyPr/>
        <a:lstStyle/>
        <a:p>
          <a:endParaRPr lang="en-US"/>
        </a:p>
      </dgm:t>
    </dgm:pt>
    <dgm:pt modelId="{27772AF2-9B65-4976-945E-056FB1A4D04A}">
      <dgm:prSet phldrT="[Text]"/>
      <dgm:spPr/>
      <dgm:t>
        <a:bodyPr/>
        <a:lstStyle/>
        <a:p>
          <a:r>
            <a:rPr lang="en-US" dirty="0"/>
            <a:t>Set Vertex Attribute Pointer</a:t>
          </a:r>
        </a:p>
      </dgm:t>
    </dgm:pt>
    <dgm:pt modelId="{4A9D1C0C-BF4B-4006-853A-20C812C1B89A}" type="parTrans" cxnId="{B171EAC4-D48E-45C3-9ABB-5A397F666732}">
      <dgm:prSet/>
      <dgm:spPr/>
      <dgm:t>
        <a:bodyPr/>
        <a:lstStyle/>
        <a:p>
          <a:endParaRPr lang="en-US"/>
        </a:p>
      </dgm:t>
    </dgm:pt>
    <dgm:pt modelId="{A83CF071-D1B3-41A3-AAA8-7D505534E646}" type="sibTrans" cxnId="{B171EAC4-D48E-45C3-9ABB-5A397F666732}">
      <dgm:prSet/>
      <dgm:spPr/>
      <dgm:t>
        <a:bodyPr/>
        <a:lstStyle/>
        <a:p>
          <a:endParaRPr lang="en-US"/>
        </a:p>
      </dgm:t>
    </dgm:pt>
    <dgm:pt modelId="{5D613905-F06C-4FF5-AC4C-69F9130B56BE}">
      <dgm:prSet phldrT="[Text]"/>
      <dgm:spPr/>
      <dgm:t>
        <a:bodyPr/>
        <a:lstStyle/>
        <a:p>
          <a:r>
            <a:rPr lang="en-US" dirty="0"/>
            <a:t>Unbind VBO</a:t>
          </a:r>
        </a:p>
      </dgm:t>
    </dgm:pt>
    <dgm:pt modelId="{51BFF841-A7E6-49B3-9C39-9EC210180993}" type="parTrans" cxnId="{05B0CB56-B7BE-4066-A1C8-4C17B53C41EA}">
      <dgm:prSet/>
      <dgm:spPr/>
      <dgm:t>
        <a:bodyPr/>
        <a:lstStyle/>
        <a:p>
          <a:endParaRPr lang="en-US"/>
        </a:p>
      </dgm:t>
    </dgm:pt>
    <dgm:pt modelId="{69131F41-27BA-4EF9-B589-5E087A44A02A}" type="sibTrans" cxnId="{05B0CB56-B7BE-4066-A1C8-4C17B53C41EA}">
      <dgm:prSet/>
      <dgm:spPr/>
      <dgm:t>
        <a:bodyPr/>
        <a:lstStyle/>
        <a:p>
          <a:endParaRPr lang="en-US"/>
        </a:p>
      </dgm:t>
    </dgm:pt>
    <dgm:pt modelId="{2BBFA05F-35E5-437F-95F8-AA937E39AB73}">
      <dgm:prSet phldrT="[Text]"/>
      <dgm:spPr/>
      <dgm:t>
        <a:bodyPr/>
        <a:lstStyle/>
        <a:p>
          <a:r>
            <a:rPr lang="en-US" dirty="0"/>
            <a:t>Delete VBO</a:t>
          </a:r>
        </a:p>
      </dgm:t>
    </dgm:pt>
    <dgm:pt modelId="{4EEADD88-CAB8-4209-8DB1-0672829539AF}" type="parTrans" cxnId="{913BC24C-FB78-4C06-93BA-E04DAD543F16}">
      <dgm:prSet/>
      <dgm:spPr/>
      <dgm:t>
        <a:bodyPr/>
        <a:lstStyle/>
        <a:p>
          <a:endParaRPr lang="en-US"/>
        </a:p>
      </dgm:t>
    </dgm:pt>
    <dgm:pt modelId="{116B89A1-CD17-426F-8E89-4E5EF5A1854C}" type="sibTrans" cxnId="{913BC24C-FB78-4C06-93BA-E04DAD543F16}">
      <dgm:prSet/>
      <dgm:spPr/>
      <dgm:t>
        <a:bodyPr/>
        <a:lstStyle/>
        <a:p>
          <a:endParaRPr lang="en-US"/>
        </a:p>
      </dgm:t>
    </dgm:pt>
    <dgm:pt modelId="{6B244F58-2E36-4CC2-BAB0-DF2BCD105C67}">
      <dgm:prSet phldrT="[Text]"/>
      <dgm:spPr/>
      <dgm:t>
        <a:bodyPr/>
        <a:lstStyle/>
        <a:p>
          <a:r>
            <a:rPr lang="en-US" dirty="0"/>
            <a:t>Unbind VAO</a:t>
          </a:r>
        </a:p>
      </dgm:t>
    </dgm:pt>
    <dgm:pt modelId="{41ABDB95-62F9-4092-9B4F-59F91C65CE79}" type="parTrans" cxnId="{E4AD1378-632F-4634-9791-525DB74297B3}">
      <dgm:prSet/>
      <dgm:spPr/>
      <dgm:t>
        <a:bodyPr/>
        <a:lstStyle/>
        <a:p>
          <a:endParaRPr lang="en-US"/>
        </a:p>
      </dgm:t>
    </dgm:pt>
    <dgm:pt modelId="{6AE82725-2348-4445-A08D-ECA7C6C12792}" type="sibTrans" cxnId="{E4AD1378-632F-4634-9791-525DB74297B3}">
      <dgm:prSet/>
      <dgm:spPr/>
      <dgm:t>
        <a:bodyPr/>
        <a:lstStyle/>
        <a:p>
          <a:endParaRPr lang="en-US"/>
        </a:p>
      </dgm:t>
    </dgm:pt>
    <dgm:pt modelId="{C40962B1-67B4-4429-8F5F-1343F3F65D09}" type="pres">
      <dgm:prSet presAssocID="{1E91A872-3838-4268-B125-547B313C0C84}" presName="diagram" presStyleCnt="0">
        <dgm:presLayoutVars>
          <dgm:dir/>
          <dgm:resizeHandles val="exact"/>
        </dgm:presLayoutVars>
      </dgm:prSet>
      <dgm:spPr/>
    </dgm:pt>
    <dgm:pt modelId="{C4C23323-B13B-4681-85F3-B639B071FA60}" type="pres">
      <dgm:prSet presAssocID="{AF50B452-ADCD-4051-A44B-1A5AB44A35DC}" presName="node" presStyleLbl="node1" presStyleIdx="0" presStyleCnt="10">
        <dgm:presLayoutVars>
          <dgm:bulletEnabled val="1"/>
        </dgm:presLayoutVars>
      </dgm:prSet>
      <dgm:spPr/>
    </dgm:pt>
    <dgm:pt modelId="{20442482-9F84-4F63-8EA6-F9FD7F287542}" type="pres">
      <dgm:prSet presAssocID="{F434B8E2-A863-4E87-85C8-76ACB47F1D96}" presName="sibTrans" presStyleLbl="sibTrans2D1" presStyleIdx="0" presStyleCnt="9"/>
      <dgm:spPr/>
    </dgm:pt>
    <dgm:pt modelId="{5D7DD9F0-C50B-4D19-A9FC-81202CD41D90}" type="pres">
      <dgm:prSet presAssocID="{F434B8E2-A863-4E87-85C8-76ACB47F1D96}" presName="connectorText" presStyleLbl="sibTrans2D1" presStyleIdx="0" presStyleCnt="9"/>
      <dgm:spPr/>
    </dgm:pt>
    <dgm:pt modelId="{02A64598-B741-4849-B14C-25ECF378EB46}" type="pres">
      <dgm:prSet presAssocID="{77111650-33ED-48D5-BECB-17BFE489C394}" presName="node" presStyleLbl="node1" presStyleIdx="1" presStyleCnt="10">
        <dgm:presLayoutVars>
          <dgm:bulletEnabled val="1"/>
        </dgm:presLayoutVars>
      </dgm:prSet>
      <dgm:spPr/>
    </dgm:pt>
    <dgm:pt modelId="{F2B0BA38-375E-42BD-8BB6-0C3B117E6F8E}" type="pres">
      <dgm:prSet presAssocID="{AF69229A-6F4D-440F-95F3-D826F912611E}" presName="sibTrans" presStyleLbl="sibTrans2D1" presStyleIdx="1" presStyleCnt="9"/>
      <dgm:spPr/>
    </dgm:pt>
    <dgm:pt modelId="{BD157D21-1041-49DE-BE01-675EE3799467}" type="pres">
      <dgm:prSet presAssocID="{AF69229A-6F4D-440F-95F3-D826F912611E}" presName="connectorText" presStyleLbl="sibTrans2D1" presStyleIdx="1" presStyleCnt="9"/>
      <dgm:spPr/>
    </dgm:pt>
    <dgm:pt modelId="{36D752BA-F917-4F83-9875-E86EE8D05A9A}" type="pres">
      <dgm:prSet presAssocID="{E592E47A-50DA-4D03-8738-922F65D63903}" presName="node" presStyleLbl="node1" presStyleIdx="2" presStyleCnt="10">
        <dgm:presLayoutVars>
          <dgm:bulletEnabled val="1"/>
        </dgm:presLayoutVars>
      </dgm:prSet>
      <dgm:spPr/>
    </dgm:pt>
    <dgm:pt modelId="{4C892DF0-341D-4BB5-B44D-C70D39535FB0}" type="pres">
      <dgm:prSet presAssocID="{9CB1907C-EC8F-48B4-99D5-AA2652E41BD1}" presName="sibTrans" presStyleLbl="sibTrans2D1" presStyleIdx="2" presStyleCnt="9"/>
      <dgm:spPr/>
    </dgm:pt>
    <dgm:pt modelId="{18A31004-3A07-40A6-8ED8-09F464D3D636}" type="pres">
      <dgm:prSet presAssocID="{9CB1907C-EC8F-48B4-99D5-AA2652E41BD1}" presName="connectorText" presStyleLbl="sibTrans2D1" presStyleIdx="2" presStyleCnt="9"/>
      <dgm:spPr/>
    </dgm:pt>
    <dgm:pt modelId="{B40621E8-384D-47EC-AA80-18596F2EBE6A}" type="pres">
      <dgm:prSet presAssocID="{2B4D70D9-AF1E-4260-9954-C42A057A3B23}" presName="node" presStyleLbl="node1" presStyleIdx="3" presStyleCnt="10">
        <dgm:presLayoutVars>
          <dgm:bulletEnabled val="1"/>
        </dgm:presLayoutVars>
      </dgm:prSet>
      <dgm:spPr/>
    </dgm:pt>
    <dgm:pt modelId="{930C4952-FCE6-4F53-B01D-3FF03A376CB3}" type="pres">
      <dgm:prSet presAssocID="{5ED62629-CDDA-42C1-B090-01ED7E6CA84E}" presName="sibTrans" presStyleLbl="sibTrans2D1" presStyleIdx="3" presStyleCnt="9"/>
      <dgm:spPr/>
    </dgm:pt>
    <dgm:pt modelId="{AFA1E943-9749-470B-B3DB-AE146889C869}" type="pres">
      <dgm:prSet presAssocID="{5ED62629-CDDA-42C1-B090-01ED7E6CA84E}" presName="connectorText" presStyleLbl="sibTrans2D1" presStyleIdx="3" presStyleCnt="9"/>
      <dgm:spPr/>
    </dgm:pt>
    <dgm:pt modelId="{CB9A7F7B-3E5F-42A8-AD36-00F5CAF8758F}" type="pres">
      <dgm:prSet presAssocID="{D539CC20-68A1-4636-8709-EF963292739B}" presName="node" presStyleLbl="node1" presStyleIdx="4" presStyleCnt="10">
        <dgm:presLayoutVars>
          <dgm:bulletEnabled val="1"/>
        </dgm:presLayoutVars>
      </dgm:prSet>
      <dgm:spPr/>
    </dgm:pt>
    <dgm:pt modelId="{27B11CF6-20C1-4A55-B587-E6DEC6982A19}" type="pres">
      <dgm:prSet presAssocID="{5D61AB6A-04B8-4AEE-A157-C9DC84544740}" presName="sibTrans" presStyleLbl="sibTrans2D1" presStyleIdx="4" presStyleCnt="9"/>
      <dgm:spPr/>
    </dgm:pt>
    <dgm:pt modelId="{089BC176-46FD-4C1A-8F9F-DF6DCC927902}" type="pres">
      <dgm:prSet presAssocID="{5D61AB6A-04B8-4AEE-A157-C9DC84544740}" presName="connectorText" presStyleLbl="sibTrans2D1" presStyleIdx="4" presStyleCnt="9"/>
      <dgm:spPr/>
    </dgm:pt>
    <dgm:pt modelId="{3E26B8F5-F2A3-4F42-8902-7B2EFCB28FFD}" type="pres">
      <dgm:prSet presAssocID="{6F2D531A-1DA0-49EF-AFEC-4D016D35CE33}" presName="node" presStyleLbl="node1" presStyleIdx="5" presStyleCnt="10">
        <dgm:presLayoutVars>
          <dgm:bulletEnabled val="1"/>
        </dgm:presLayoutVars>
      </dgm:prSet>
      <dgm:spPr/>
    </dgm:pt>
    <dgm:pt modelId="{7B87BC2F-F0B0-4621-900F-F2473365C022}" type="pres">
      <dgm:prSet presAssocID="{EBEF8E59-51D3-43AA-8199-0E806F0A196C}" presName="sibTrans" presStyleLbl="sibTrans2D1" presStyleIdx="5" presStyleCnt="9"/>
      <dgm:spPr/>
    </dgm:pt>
    <dgm:pt modelId="{001BB0FF-EF84-46AC-8C00-CB2E9E157A55}" type="pres">
      <dgm:prSet presAssocID="{EBEF8E59-51D3-43AA-8199-0E806F0A196C}" presName="connectorText" presStyleLbl="sibTrans2D1" presStyleIdx="5" presStyleCnt="9"/>
      <dgm:spPr/>
    </dgm:pt>
    <dgm:pt modelId="{E96CCBD5-862C-428C-99E3-F0C223A15745}" type="pres">
      <dgm:prSet presAssocID="{27772AF2-9B65-4976-945E-056FB1A4D04A}" presName="node" presStyleLbl="node1" presStyleIdx="6" presStyleCnt="10">
        <dgm:presLayoutVars>
          <dgm:bulletEnabled val="1"/>
        </dgm:presLayoutVars>
      </dgm:prSet>
      <dgm:spPr/>
    </dgm:pt>
    <dgm:pt modelId="{B1F4F973-E8A1-44CD-8687-3A3F667F5F4E}" type="pres">
      <dgm:prSet presAssocID="{A83CF071-D1B3-41A3-AAA8-7D505534E646}" presName="sibTrans" presStyleLbl="sibTrans2D1" presStyleIdx="6" presStyleCnt="9"/>
      <dgm:spPr/>
    </dgm:pt>
    <dgm:pt modelId="{678F6C75-08B3-4FD7-BD97-1075D35F10DF}" type="pres">
      <dgm:prSet presAssocID="{A83CF071-D1B3-41A3-AAA8-7D505534E646}" presName="connectorText" presStyleLbl="sibTrans2D1" presStyleIdx="6" presStyleCnt="9"/>
      <dgm:spPr/>
    </dgm:pt>
    <dgm:pt modelId="{1C2FEDD2-53AD-4C61-BAAD-4DC71A292073}" type="pres">
      <dgm:prSet presAssocID="{5D613905-F06C-4FF5-AC4C-69F9130B56BE}" presName="node" presStyleLbl="node1" presStyleIdx="7" presStyleCnt="10">
        <dgm:presLayoutVars>
          <dgm:bulletEnabled val="1"/>
        </dgm:presLayoutVars>
      </dgm:prSet>
      <dgm:spPr/>
    </dgm:pt>
    <dgm:pt modelId="{0F6FF195-A7CA-4914-81A6-94329A84962A}" type="pres">
      <dgm:prSet presAssocID="{69131F41-27BA-4EF9-B589-5E087A44A02A}" presName="sibTrans" presStyleLbl="sibTrans2D1" presStyleIdx="7" presStyleCnt="9"/>
      <dgm:spPr/>
    </dgm:pt>
    <dgm:pt modelId="{F5C4771B-D329-4881-92A5-F1D9DE88C5DB}" type="pres">
      <dgm:prSet presAssocID="{69131F41-27BA-4EF9-B589-5E087A44A02A}" presName="connectorText" presStyleLbl="sibTrans2D1" presStyleIdx="7" presStyleCnt="9"/>
      <dgm:spPr/>
    </dgm:pt>
    <dgm:pt modelId="{3A1BB614-35B9-468D-8D4C-F2CFFA7B554D}" type="pres">
      <dgm:prSet presAssocID="{2BBFA05F-35E5-437F-95F8-AA937E39AB73}" presName="node" presStyleLbl="node1" presStyleIdx="8" presStyleCnt="10">
        <dgm:presLayoutVars>
          <dgm:bulletEnabled val="1"/>
        </dgm:presLayoutVars>
      </dgm:prSet>
      <dgm:spPr/>
    </dgm:pt>
    <dgm:pt modelId="{F29E8C8E-2400-4478-BAD7-7637CEA823C9}" type="pres">
      <dgm:prSet presAssocID="{116B89A1-CD17-426F-8E89-4E5EF5A1854C}" presName="sibTrans" presStyleLbl="sibTrans2D1" presStyleIdx="8" presStyleCnt="9"/>
      <dgm:spPr/>
    </dgm:pt>
    <dgm:pt modelId="{B14086FC-286C-4B20-AD04-9AD381075B22}" type="pres">
      <dgm:prSet presAssocID="{116B89A1-CD17-426F-8E89-4E5EF5A1854C}" presName="connectorText" presStyleLbl="sibTrans2D1" presStyleIdx="8" presStyleCnt="9"/>
      <dgm:spPr/>
    </dgm:pt>
    <dgm:pt modelId="{4CE5A18D-15E2-4A75-BA17-0015F90025A2}" type="pres">
      <dgm:prSet presAssocID="{6B244F58-2E36-4CC2-BAB0-DF2BCD105C67}" presName="node" presStyleLbl="node1" presStyleIdx="9" presStyleCnt="10">
        <dgm:presLayoutVars>
          <dgm:bulletEnabled val="1"/>
        </dgm:presLayoutVars>
      </dgm:prSet>
      <dgm:spPr/>
    </dgm:pt>
  </dgm:ptLst>
  <dgm:cxnLst>
    <dgm:cxn modelId="{7D0B450D-9D06-42DD-9A99-91620E8CDD01}" srcId="{1E91A872-3838-4268-B125-547B313C0C84}" destId="{E592E47A-50DA-4D03-8738-922F65D63903}" srcOrd="2" destOrd="0" parTransId="{1BB20EE1-F0E9-4B5A-ACA0-06D416CA9800}" sibTransId="{9CB1907C-EC8F-48B4-99D5-AA2652E41BD1}"/>
    <dgm:cxn modelId="{81C1B317-3CD8-4E89-8C4E-7251BF2A65F4}" type="presOf" srcId="{2B4D70D9-AF1E-4260-9954-C42A057A3B23}" destId="{B40621E8-384D-47EC-AA80-18596F2EBE6A}" srcOrd="0" destOrd="0" presId="urn:microsoft.com/office/officeart/2005/8/layout/process5"/>
    <dgm:cxn modelId="{A72C4224-5FAB-47B3-B726-4E0247FB3F58}" type="presOf" srcId="{EBEF8E59-51D3-43AA-8199-0E806F0A196C}" destId="{001BB0FF-EF84-46AC-8C00-CB2E9E157A55}" srcOrd="1" destOrd="0" presId="urn:microsoft.com/office/officeart/2005/8/layout/process5"/>
    <dgm:cxn modelId="{4AE5642A-E89B-4D88-866E-82C29C747877}" type="presOf" srcId="{6F2D531A-1DA0-49EF-AFEC-4D016D35CE33}" destId="{3E26B8F5-F2A3-4F42-8902-7B2EFCB28FFD}" srcOrd="0" destOrd="0" presId="urn:microsoft.com/office/officeart/2005/8/layout/process5"/>
    <dgm:cxn modelId="{B7B1112C-530F-404C-A686-A6E27CDCFEF9}" type="presOf" srcId="{2BBFA05F-35E5-437F-95F8-AA937E39AB73}" destId="{3A1BB614-35B9-468D-8D4C-F2CFFA7B554D}" srcOrd="0" destOrd="0" presId="urn:microsoft.com/office/officeart/2005/8/layout/process5"/>
    <dgm:cxn modelId="{82862642-E74B-44F7-A4B5-30FEF469DB5A}" srcId="{1E91A872-3838-4268-B125-547B313C0C84}" destId="{AF50B452-ADCD-4051-A44B-1A5AB44A35DC}" srcOrd="0" destOrd="0" parTransId="{9DAF316E-C398-4AF6-8BB5-F58FACAA9934}" sibTransId="{F434B8E2-A863-4E87-85C8-76ACB47F1D96}"/>
    <dgm:cxn modelId="{DED31D65-FE8C-433A-BF72-6B18BC343E73}" type="presOf" srcId="{AF69229A-6F4D-440F-95F3-D826F912611E}" destId="{BD157D21-1041-49DE-BE01-675EE3799467}" srcOrd="1" destOrd="0" presId="urn:microsoft.com/office/officeart/2005/8/layout/process5"/>
    <dgm:cxn modelId="{1F66CE4A-0266-4824-9C34-4E7C6AD44632}" srcId="{1E91A872-3838-4268-B125-547B313C0C84}" destId="{6F2D531A-1DA0-49EF-AFEC-4D016D35CE33}" srcOrd="5" destOrd="0" parTransId="{A7994741-6A32-45D6-8F1C-12DF29262F47}" sibTransId="{EBEF8E59-51D3-43AA-8199-0E806F0A196C}"/>
    <dgm:cxn modelId="{913BC24C-FB78-4C06-93BA-E04DAD543F16}" srcId="{1E91A872-3838-4268-B125-547B313C0C84}" destId="{2BBFA05F-35E5-437F-95F8-AA937E39AB73}" srcOrd="8" destOrd="0" parTransId="{4EEADD88-CAB8-4209-8DB1-0672829539AF}" sibTransId="{116B89A1-CD17-426F-8E89-4E5EF5A1854C}"/>
    <dgm:cxn modelId="{66A8C96D-6879-4009-BAED-6E72846DCC64}" type="presOf" srcId="{69131F41-27BA-4EF9-B589-5E087A44A02A}" destId="{F5C4771B-D329-4881-92A5-F1D9DE88C5DB}" srcOrd="1" destOrd="0" presId="urn:microsoft.com/office/officeart/2005/8/layout/process5"/>
    <dgm:cxn modelId="{BECF0F6F-D88C-4CAE-BEC4-EF45E500CFF1}" type="presOf" srcId="{A83CF071-D1B3-41A3-AAA8-7D505534E646}" destId="{678F6C75-08B3-4FD7-BD97-1075D35F10DF}" srcOrd="1" destOrd="0" presId="urn:microsoft.com/office/officeart/2005/8/layout/process5"/>
    <dgm:cxn modelId="{E7D2644F-6996-4540-BBBF-FB488AA81D92}" type="presOf" srcId="{9CB1907C-EC8F-48B4-99D5-AA2652E41BD1}" destId="{4C892DF0-341D-4BB5-B44D-C70D39535FB0}" srcOrd="0" destOrd="0" presId="urn:microsoft.com/office/officeart/2005/8/layout/process5"/>
    <dgm:cxn modelId="{628D2573-1515-4BB9-9A6D-C1420DE5A7B8}" type="presOf" srcId="{5ED62629-CDDA-42C1-B090-01ED7E6CA84E}" destId="{930C4952-FCE6-4F53-B01D-3FF03A376CB3}" srcOrd="0" destOrd="0" presId="urn:microsoft.com/office/officeart/2005/8/layout/process5"/>
    <dgm:cxn modelId="{00F9C375-F5E1-4810-9BAA-7049A07CA156}" srcId="{1E91A872-3838-4268-B125-547B313C0C84}" destId="{77111650-33ED-48D5-BECB-17BFE489C394}" srcOrd="1" destOrd="0" parTransId="{162E1E6B-2EA1-4982-B041-6889C65DE6F1}" sibTransId="{AF69229A-6F4D-440F-95F3-D826F912611E}"/>
    <dgm:cxn modelId="{05B0CB56-B7BE-4066-A1C8-4C17B53C41EA}" srcId="{1E91A872-3838-4268-B125-547B313C0C84}" destId="{5D613905-F06C-4FF5-AC4C-69F9130B56BE}" srcOrd="7" destOrd="0" parTransId="{51BFF841-A7E6-49B3-9C39-9EC210180993}" sibTransId="{69131F41-27BA-4EF9-B589-5E087A44A02A}"/>
    <dgm:cxn modelId="{AA199357-35E6-4FF6-8E27-3D8FF5D478D1}" type="presOf" srcId="{9CB1907C-EC8F-48B4-99D5-AA2652E41BD1}" destId="{18A31004-3A07-40A6-8ED8-09F464D3D636}" srcOrd="1" destOrd="0" presId="urn:microsoft.com/office/officeart/2005/8/layout/process5"/>
    <dgm:cxn modelId="{E4AD1378-632F-4634-9791-525DB74297B3}" srcId="{1E91A872-3838-4268-B125-547B313C0C84}" destId="{6B244F58-2E36-4CC2-BAB0-DF2BCD105C67}" srcOrd="9" destOrd="0" parTransId="{41ABDB95-62F9-4092-9B4F-59F91C65CE79}" sibTransId="{6AE82725-2348-4445-A08D-ECA7C6C12792}"/>
    <dgm:cxn modelId="{FB15D47A-A3E9-4A8C-9DB2-7588634E7C16}" type="presOf" srcId="{E592E47A-50DA-4D03-8738-922F65D63903}" destId="{36D752BA-F917-4F83-9875-E86EE8D05A9A}" srcOrd="0" destOrd="0" presId="urn:microsoft.com/office/officeart/2005/8/layout/process5"/>
    <dgm:cxn modelId="{12E32483-0B27-4960-9A43-5B56BD848D9F}" type="presOf" srcId="{77111650-33ED-48D5-BECB-17BFE489C394}" destId="{02A64598-B741-4849-B14C-25ECF378EB46}" srcOrd="0" destOrd="0" presId="urn:microsoft.com/office/officeart/2005/8/layout/process5"/>
    <dgm:cxn modelId="{89E6B390-565C-43EA-A8BD-2AD89890D57A}" type="presOf" srcId="{A83CF071-D1B3-41A3-AAA8-7D505534E646}" destId="{B1F4F973-E8A1-44CD-8687-3A3F667F5F4E}" srcOrd="0" destOrd="0" presId="urn:microsoft.com/office/officeart/2005/8/layout/process5"/>
    <dgm:cxn modelId="{53C77A97-7B92-4628-AE55-F93AC748BA93}" type="presOf" srcId="{5D61AB6A-04B8-4AEE-A157-C9DC84544740}" destId="{27B11CF6-20C1-4A55-B587-E6DEC6982A19}" srcOrd="0" destOrd="0" presId="urn:microsoft.com/office/officeart/2005/8/layout/process5"/>
    <dgm:cxn modelId="{FEE4519E-8910-4006-A44B-4A535266F70F}" type="presOf" srcId="{F434B8E2-A863-4E87-85C8-76ACB47F1D96}" destId="{20442482-9F84-4F63-8EA6-F9FD7F287542}" srcOrd="0" destOrd="0" presId="urn:microsoft.com/office/officeart/2005/8/layout/process5"/>
    <dgm:cxn modelId="{5B34AA9F-A5F9-4EAF-B76F-7B39D2CAFF3C}" type="presOf" srcId="{F434B8E2-A863-4E87-85C8-76ACB47F1D96}" destId="{5D7DD9F0-C50B-4D19-A9FC-81202CD41D90}" srcOrd="1" destOrd="0" presId="urn:microsoft.com/office/officeart/2005/8/layout/process5"/>
    <dgm:cxn modelId="{9EF96BAF-4951-442A-A00F-94FE815251CB}" type="presOf" srcId="{116B89A1-CD17-426F-8E89-4E5EF5A1854C}" destId="{F29E8C8E-2400-4478-BAD7-7637CEA823C9}" srcOrd="0" destOrd="0" presId="urn:microsoft.com/office/officeart/2005/8/layout/process5"/>
    <dgm:cxn modelId="{6A9D0FB3-B35D-4041-A5F5-79C44E9092B5}" type="presOf" srcId="{116B89A1-CD17-426F-8E89-4E5EF5A1854C}" destId="{B14086FC-286C-4B20-AD04-9AD381075B22}" srcOrd="1" destOrd="0" presId="urn:microsoft.com/office/officeart/2005/8/layout/process5"/>
    <dgm:cxn modelId="{5A1735B7-E1B2-4541-97A1-F8BA8AE6DFAF}" type="presOf" srcId="{69131F41-27BA-4EF9-B589-5E087A44A02A}" destId="{0F6FF195-A7CA-4914-81A6-94329A84962A}" srcOrd="0" destOrd="0" presId="urn:microsoft.com/office/officeart/2005/8/layout/process5"/>
    <dgm:cxn modelId="{42DE95BC-313D-4E28-8524-7E208117D41F}" srcId="{1E91A872-3838-4268-B125-547B313C0C84}" destId="{2B4D70D9-AF1E-4260-9954-C42A057A3B23}" srcOrd="3" destOrd="0" parTransId="{CEFC2F6A-C6D7-49E4-B711-E551EB1A6C14}" sibTransId="{5ED62629-CDDA-42C1-B090-01ED7E6CA84E}"/>
    <dgm:cxn modelId="{36C2BBC2-1A0C-43BE-A593-B69B2E59090D}" type="presOf" srcId="{5D613905-F06C-4FF5-AC4C-69F9130B56BE}" destId="{1C2FEDD2-53AD-4C61-BAAD-4DC71A292073}" srcOrd="0" destOrd="0" presId="urn:microsoft.com/office/officeart/2005/8/layout/process5"/>
    <dgm:cxn modelId="{B171EAC4-D48E-45C3-9ABB-5A397F666732}" srcId="{1E91A872-3838-4268-B125-547B313C0C84}" destId="{27772AF2-9B65-4976-945E-056FB1A4D04A}" srcOrd="6" destOrd="0" parTransId="{4A9D1C0C-BF4B-4006-853A-20C812C1B89A}" sibTransId="{A83CF071-D1B3-41A3-AAA8-7D505534E646}"/>
    <dgm:cxn modelId="{5C668BC6-FD63-4595-AD47-FD864353D4BF}" type="presOf" srcId="{1E91A872-3838-4268-B125-547B313C0C84}" destId="{C40962B1-67B4-4429-8F5F-1343F3F65D09}" srcOrd="0" destOrd="0" presId="urn:microsoft.com/office/officeart/2005/8/layout/process5"/>
    <dgm:cxn modelId="{590DAEC9-C153-43C6-A21E-9BE376F66DC4}" type="presOf" srcId="{5ED62629-CDDA-42C1-B090-01ED7E6CA84E}" destId="{AFA1E943-9749-470B-B3DB-AE146889C869}" srcOrd="1" destOrd="0" presId="urn:microsoft.com/office/officeart/2005/8/layout/process5"/>
    <dgm:cxn modelId="{6F0F4ACC-08A6-4BB5-80F2-73462E0F4F30}" type="presOf" srcId="{6B244F58-2E36-4CC2-BAB0-DF2BCD105C67}" destId="{4CE5A18D-15E2-4A75-BA17-0015F90025A2}" srcOrd="0" destOrd="0" presId="urn:microsoft.com/office/officeart/2005/8/layout/process5"/>
    <dgm:cxn modelId="{6ED98FCC-064C-49DC-88CA-FEFADC99F189}" type="presOf" srcId="{D539CC20-68A1-4636-8709-EF963292739B}" destId="{CB9A7F7B-3E5F-42A8-AD36-00F5CAF8758F}" srcOrd="0" destOrd="0" presId="urn:microsoft.com/office/officeart/2005/8/layout/process5"/>
    <dgm:cxn modelId="{44BA15D3-FC46-4AAA-8244-FF5EF92C3F56}" type="presOf" srcId="{EBEF8E59-51D3-43AA-8199-0E806F0A196C}" destId="{7B87BC2F-F0B0-4621-900F-F2473365C022}" srcOrd="0" destOrd="0" presId="urn:microsoft.com/office/officeart/2005/8/layout/process5"/>
    <dgm:cxn modelId="{3366E5D3-35E1-41E9-A511-0C5CCFF52908}" type="presOf" srcId="{27772AF2-9B65-4976-945E-056FB1A4D04A}" destId="{E96CCBD5-862C-428C-99E3-F0C223A15745}" srcOrd="0" destOrd="0" presId="urn:microsoft.com/office/officeart/2005/8/layout/process5"/>
    <dgm:cxn modelId="{231D4DD9-A571-4B1F-BCD1-BB0BD1CC984A}" type="presOf" srcId="{AF50B452-ADCD-4051-A44B-1A5AB44A35DC}" destId="{C4C23323-B13B-4681-85F3-B639B071FA60}" srcOrd="0" destOrd="0" presId="urn:microsoft.com/office/officeart/2005/8/layout/process5"/>
    <dgm:cxn modelId="{E8F13AE4-0AF5-495B-96BC-DACF26AA156D}" type="presOf" srcId="{5D61AB6A-04B8-4AEE-A157-C9DC84544740}" destId="{089BC176-46FD-4C1A-8F9F-DF6DCC927902}" srcOrd="1" destOrd="0" presId="urn:microsoft.com/office/officeart/2005/8/layout/process5"/>
    <dgm:cxn modelId="{142AB2F9-0650-49A2-999D-E32202E15934}" type="presOf" srcId="{AF69229A-6F4D-440F-95F3-D826F912611E}" destId="{F2B0BA38-375E-42BD-8BB6-0C3B117E6F8E}" srcOrd="0" destOrd="0" presId="urn:microsoft.com/office/officeart/2005/8/layout/process5"/>
    <dgm:cxn modelId="{E4A3D3FF-3C2A-4ECE-B908-BC70137EC10C}" srcId="{1E91A872-3838-4268-B125-547B313C0C84}" destId="{D539CC20-68A1-4636-8709-EF963292739B}" srcOrd="4" destOrd="0" parTransId="{E99CD5A2-B14F-4B64-B468-FAB253C48AD7}" sibTransId="{5D61AB6A-04B8-4AEE-A157-C9DC84544740}"/>
    <dgm:cxn modelId="{9833E87E-AD71-464F-9D9C-F84654967235}" type="presParOf" srcId="{C40962B1-67B4-4429-8F5F-1343F3F65D09}" destId="{C4C23323-B13B-4681-85F3-B639B071FA60}" srcOrd="0" destOrd="0" presId="urn:microsoft.com/office/officeart/2005/8/layout/process5"/>
    <dgm:cxn modelId="{6394FE95-9010-44C0-9D71-31226B4DCBA7}" type="presParOf" srcId="{C40962B1-67B4-4429-8F5F-1343F3F65D09}" destId="{20442482-9F84-4F63-8EA6-F9FD7F287542}" srcOrd="1" destOrd="0" presId="urn:microsoft.com/office/officeart/2005/8/layout/process5"/>
    <dgm:cxn modelId="{D4A109F1-8199-4541-AAF4-AD1BEB1C8879}" type="presParOf" srcId="{20442482-9F84-4F63-8EA6-F9FD7F287542}" destId="{5D7DD9F0-C50B-4D19-A9FC-81202CD41D90}" srcOrd="0" destOrd="0" presId="urn:microsoft.com/office/officeart/2005/8/layout/process5"/>
    <dgm:cxn modelId="{566FFFDB-5A1C-4C68-80ED-4DE8AF1E6097}" type="presParOf" srcId="{C40962B1-67B4-4429-8F5F-1343F3F65D09}" destId="{02A64598-B741-4849-B14C-25ECF378EB46}" srcOrd="2" destOrd="0" presId="urn:microsoft.com/office/officeart/2005/8/layout/process5"/>
    <dgm:cxn modelId="{1CC6E033-D7A3-4481-AB5E-6423B4D16669}" type="presParOf" srcId="{C40962B1-67B4-4429-8F5F-1343F3F65D09}" destId="{F2B0BA38-375E-42BD-8BB6-0C3B117E6F8E}" srcOrd="3" destOrd="0" presId="urn:microsoft.com/office/officeart/2005/8/layout/process5"/>
    <dgm:cxn modelId="{B07FA552-D386-421D-A50E-022BB1BDF8B0}" type="presParOf" srcId="{F2B0BA38-375E-42BD-8BB6-0C3B117E6F8E}" destId="{BD157D21-1041-49DE-BE01-675EE3799467}" srcOrd="0" destOrd="0" presId="urn:microsoft.com/office/officeart/2005/8/layout/process5"/>
    <dgm:cxn modelId="{8FD1D028-E354-468E-8E82-891D34D3196B}" type="presParOf" srcId="{C40962B1-67B4-4429-8F5F-1343F3F65D09}" destId="{36D752BA-F917-4F83-9875-E86EE8D05A9A}" srcOrd="4" destOrd="0" presId="urn:microsoft.com/office/officeart/2005/8/layout/process5"/>
    <dgm:cxn modelId="{C1EFBDE1-1CA0-4BF6-BB8B-C434655BAB69}" type="presParOf" srcId="{C40962B1-67B4-4429-8F5F-1343F3F65D09}" destId="{4C892DF0-341D-4BB5-B44D-C70D39535FB0}" srcOrd="5" destOrd="0" presId="urn:microsoft.com/office/officeart/2005/8/layout/process5"/>
    <dgm:cxn modelId="{941A1C86-6A65-4C03-8D11-5F8AED7F549D}" type="presParOf" srcId="{4C892DF0-341D-4BB5-B44D-C70D39535FB0}" destId="{18A31004-3A07-40A6-8ED8-09F464D3D636}" srcOrd="0" destOrd="0" presId="urn:microsoft.com/office/officeart/2005/8/layout/process5"/>
    <dgm:cxn modelId="{66FAE4D0-9F61-4EAA-97AD-4E1498E24019}" type="presParOf" srcId="{C40962B1-67B4-4429-8F5F-1343F3F65D09}" destId="{B40621E8-384D-47EC-AA80-18596F2EBE6A}" srcOrd="6" destOrd="0" presId="urn:microsoft.com/office/officeart/2005/8/layout/process5"/>
    <dgm:cxn modelId="{86D506A5-3F4C-4068-B499-EAB9636266F4}" type="presParOf" srcId="{C40962B1-67B4-4429-8F5F-1343F3F65D09}" destId="{930C4952-FCE6-4F53-B01D-3FF03A376CB3}" srcOrd="7" destOrd="0" presId="urn:microsoft.com/office/officeart/2005/8/layout/process5"/>
    <dgm:cxn modelId="{F5FE19EE-3623-40C7-AE04-68B78E30CA86}" type="presParOf" srcId="{930C4952-FCE6-4F53-B01D-3FF03A376CB3}" destId="{AFA1E943-9749-470B-B3DB-AE146889C869}" srcOrd="0" destOrd="0" presId="urn:microsoft.com/office/officeart/2005/8/layout/process5"/>
    <dgm:cxn modelId="{0315692E-231A-4B66-9849-5A9421768BE4}" type="presParOf" srcId="{C40962B1-67B4-4429-8F5F-1343F3F65D09}" destId="{CB9A7F7B-3E5F-42A8-AD36-00F5CAF8758F}" srcOrd="8" destOrd="0" presId="urn:microsoft.com/office/officeart/2005/8/layout/process5"/>
    <dgm:cxn modelId="{694E881A-E0B7-48B1-ACB7-61E9826A73F7}" type="presParOf" srcId="{C40962B1-67B4-4429-8F5F-1343F3F65D09}" destId="{27B11CF6-20C1-4A55-B587-E6DEC6982A19}" srcOrd="9" destOrd="0" presId="urn:microsoft.com/office/officeart/2005/8/layout/process5"/>
    <dgm:cxn modelId="{6A384EA7-8CB7-47A5-81FF-AE1891EA6E06}" type="presParOf" srcId="{27B11CF6-20C1-4A55-B587-E6DEC6982A19}" destId="{089BC176-46FD-4C1A-8F9F-DF6DCC927902}" srcOrd="0" destOrd="0" presId="urn:microsoft.com/office/officeart/2005/8/layout/process5"/>
    <dgm:cxn modelId="{6C573949-AC3F-4BAF-A062-567B31B1E5D8}" type="presParOf" srcId="{C40962B1-67B4-4429-8F5F-1343F3F65D09}" destId="{3E26B8F5-F2A3-4F42-8902-7B2EFCB28FFD}" srcOrd="10" destOrd="0" presId="urn:microsoft.com/office/officeart/2005/8/layout/process5"/>
    <dgm:cxn modelId="{E7ACAE81-5A35-4161-B9B4-35E38CE56F3D}" type="presParOf" srcId="{C40962B1-67B4-4429-8F5F-1343F3F65D09}" destId="{7B87BC2F-F0B0-4621-900F-F2473365C022}" srcOrd="11" destOrd="0" presId="urn:microsoft.com/office/officeart/2005/8/layout/process5"/>
    <dgm:cxn modelId="{193D3B33-9995-46B2-8279-B91A07DED4C6}" type="presParOf" srcId="{7B87BC2F-F0B0-4621-900F-F2473365C022}" destId="{001BB0FF-EF84-46AC-8C00-CB2E9E157A55}" srcOrd="0" destOrd="0" presId="urn:microsoft.com/office/officeart/2005/8/layout/process5"/>
    <dgm:cxn modelId="{E5FBBA5B-4112-446E-8330-FE37C936120F}" type="presParOf" srcId="{C40962B1-67B4-4429-8F5F-1343F3F65D09}" destId="{E96CCBD5-862C-428C-99E3-F0C223A15745}" srcOrd="12" destOrd="0" presId="urn:microsoft.com/office/officeart/2005/8/layout/process5"/>
    <dgm:cxn modelId="{7DF1931B-6955-4DA1-AE99-D550D250BD45}" type="presParOf" srcId="{C40962B1-67B4-4429-8F5F-1343F3F65D09}" destId="{B1F4F973-E8A1-44CD-8687-3A3F667F5F4E}" srcOrd="13" destOrd="0" presId="urn:microsoft.com/office/officeart/2005/8/layout/process5"/>
    <dgm:cxn modelId="{2C23FFEF-8CD1-4C0A-9FE5-801EBEA3B21A}" type="presParOf" srcId="{B1F4F973-E8A1-44CD-8687-3A3F667F5F4E}" destId="{678F6C75-08B3-4FD7-BD97-1075D35F10DF}" srcOrd="0" destOrd="0" presId="urn:microsoft.com/office/officeart/2005/8/layout/process5"/>
    <dgm:cxn modelId="{B30BD65F-C08D-4C90-A772-0BFD347127B7}" type="presParOf" srcId="{C40962B1-67B4-4429-8F5F-1343F3F65D09}" destId="{1C2FEDD2-53AD-4C61-BAAD-4DC71A292073}" srcOrd="14" destOrd="0" presId="urn:microsoft.com/office/officeart/2005/8/layout/process5"/>
    <dgm:cxn modelId="{2A95319C-071A-4502-9E49-8A82BD0D064E}" type="presParOf" srcId="{C40962B1-67B4-4429-8F5F-1343F3F65D09}" destId="{0F6FF195-A7CA-4914-81A6-94329A84962A}" srcOrd="15" destOrd="0" presId="urn:microsoft.com/office/officeart/2005/8/layout/process5"/>
    <dgm:cxn modelId="{D48B1A6F-FCFB-4A2D-9000-8705E42AB8B2}" type="presParOf" srcId="{0F6FF195-A7CA-4914-81A6-94329A84962A}" destId="{F5C4771B-D329-4881-92A5-F1D9DE88C5DB}" srcOrd="0" destOrd="0" presId="urn:microsoft.com/office/officeart/2005/8/layout/process5"/>
    <dgm:cxn modelId="{273DB13E-65BE-434C-8820-0AC635D8E0D4}" type="presParOf" srcId="{C40962B1-67B4-4429-8F5F-1343F3F65D09}" destId="{3A1BB614-35B9-468D-8D4C-F2CFFA7B554D}" srcOrd="16" destOrd="0" presId="urn:microsoft.com/office/officeart/2005/8/layout/process5"/>
    <dgm:cxn modelId="{391ED36E-1C28-4FB1-AEEC-FBFE110BC70A}" type="presParOf" srcId="{C40962B1-67B4-4429-8F5F-1343F3F65D09}" destId="{F29E8C8E-2400-4478-BAD7-7637CEA823C9}" srcOrd="17" destOrd="0" presId="urn:microsoft.com/office/officeart/2005/8/layout/process5"/>
    <dgm:cxn modelId="{AC054146-0912-4587-996D-516537C88756}" type="presParOf" srcId="{F29E8C8E-2400-4478-BAD7-7637CEA823C9}" destId="{B14086FC-286C-4B20-AD04-9AD381075B22}" srcOrd="0" destOrd="0" presId="urn:microsoft.com/office/officeart/2005/8/layout/process5"/>
    <dgm:cxn modelId="{2A710645-CAD5-498C-B731-3D40268DF25A}" type="presParOf" srcId="{C40962B1-67B4-4429-8F5F-1343F3F65D09}" destId="{4CE5A18D-15E2-4A75-BA17-0015F90025A2}" srcOrd="1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C23323-B13B-4681-85F3-B639B071FA60}">
      <dsp:nvSpPr>
        <dsp:cNvPr id="0" name=""/>
        <dsp:cNvSpPr/>
      </dsp:nvSpPr>
      <dsp:spPr>
        <a:xfrm>
          <a:off x="689140" y="2066"/>
          <a:ext cx="1788010" cy="107280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Generate VAO</a:t>
          </a:r>
        </a:p>
      </dsp:txBody>
      <dsp:txXfrm>
        <a:off x="720561" y="33487"/>
        <a:ext cx="1725168" cy="1009964"/>
      </dsp:txXfrm>
    </dsp:sp>
    <dsp:sp modelId="{20442482-9F84-4F63-8EA6-F9FD7F287542}">
      <dsp:nvSpPr>
        <dsp:cNvPr id="0" name=""/>
        <dsp:cNvSpPr/>
      </dsp:nvSpPr>
      <dsp:spPr>
        <a:xfrm>
          <a:off x="2634495" y="316756"/>
          <a:ext cx="379058" cy="4434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2634495" y="405441"/>
        <a:ext cx="265341" cy="266056"/>
      </dsp:txXfrm>
    </dsp:sp>
    <dsp:sp modelId="{02A64598-B741-4849-B14C-25ECF378EB46}">
      <dsp:nvSpPr>
        <dsp:cNvPr id="0" name=""/>
        <dsp:cNvSpPr/>
      </dsp:nvSpPr>
      <dsp:spPr>
        <a:xfrm>
          <a:off x="3192355" y="2066"/>
          <a:ext cx="1788010" cy="107280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-78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Bind VAO</a:t>
          </a:r>
        </a:p>
      </dsp:txBody>
      <dsp:txXfrm>
        <a:off x="3223776" y="33487"/>
        <a:ext cx="1725168" cy="1009964"/>
      </dsp:txXfrm>
    </dsp:sp>
    <dsp:sp modelId="{F2B0BA38-375E-42BD-8BB6-0C3B117E6F8E}">
      <dsp:nvSpPr>
        <dsp:cNvPr id="0" name=""/>
        <dsp:cNvSpPr/>
      </dsp:nvSpPr>
      <dsp:spPr>
        <a:xfrm>
          <a:off x="5137711" y="316756"/>
          <a:ext cx="379058" cy="4434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-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137711" y="405441"/>
        <a:ext cx="265341" cy="266056"/>
      </dsp:txXfrm>
    </dsp:sp>
    <dsp:sp modelId="{36D752BA-F917-4F83-9875-E86EE8D05A9A}">
      <dsp:nvSpPr>
        <dsp:cNvPr id="0" name=""/>
        <dsp:cNvSpPr/>
      </dsp:nvSpPr>
      <dsp:spPr>
        <a:xfrm>
          <a:off x="5695570" y="2066"/>
          <a:ext cx="1788010" cy="107280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-156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Enable Vertex Attribute</a:t>
          </a:r>
        </a:p>
      </dsp:txBody>
      <dsp:txXfrm>
        <a:off x="5726991" y="33487"/>
        <a:ext cx="1725168" cy="1009964"/>
      </dsp:txXfrm>
    </dsp:sp>
    <dsp:sp modelId="{4C892DF0-341D-4BB5-B44D-C70D39535FB0}">
      <dsp:nvSpPr>
        <dsp:cNvPr id="0" name=""/>
        <dsp:cNvSpPr/>
      </dsp:nvSpPr>
      <dsp:spPr>
        <a:xfrm>
          <a:off x="7640926" y="316756"/>
          <a:ext cx="379058" cy="4434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-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7640926" y="405441"/>
        <a:ext cx="265341" cy="266056"/>
      </dsp:txXfrm>
    </dsp:sp>
    <dsp:sp modelId="{B40621E8-384D-47EC-AA80-18596F2EBE6A}">
      <dsp:nvSpPr>
        <dsp:cNvPr id="0" name=""/>
        <dsp:cNvSpPr/>
      </dsp:nvSpPr>
      <dsp:spPr>
        <a:xfrm>
          <a:off x="8198785" y="2066"/>
          <a:ext cx="1788010" cy="107280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-235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Generate VBO</a:t>
          </a:r>
        </a:p>
      </dsp:txBody>
      <dsp:txXfrm>
        <a:off x="8230206" y="33487"/>
        <a:ext cx="1725168" cy="1009964"/>
      </dsp:txXfrm>
    </dsp:sp>
    <dsp:sp modelId="{930C4952-FCE6-4F53-B01D-3FF03A376CB3}">
      <dsp:nvSpPr>
        <dsp:cNvPr id="0" name=""/>
        <dsp:cNvSpPr/>
      </dsp:nvSpPr>
      <dsp:spPr>
        <a:xfrm rot="5400000">
          <a:off x="8903262" y="1200034"/>
          <a:ext cx="379058" cy="4434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-264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8959764" y="1232218"/>
        <a:ext cx="266056" cy="265341"/>
      </dsp:txXfrm>
    </dsp:sp>
    <dsp:sp modelId="{CB9A7F7B-3E5F-42A8-AD36-00F5CAF8758F}">
      <dsp:nvSpPr>
        <dsp:cNvPr id="0" name=""/>
        <dsp:cNvSpPr/>
      </dsp:nvSpPr>
      <dsp:spPr>
        <a:xfrm>
          <a:off x="8198785" y="1790077"/>
          <a:ext cx="1788010" cy="107280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-313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Bind VBO</a:t>
          </a:r>
        </a:p>
      </dsp:txBody>
      <dsp:txXfrm>
        <a:off x="8230206" y="1821498"/>
        <a:ext cx="1725168" cy="1009964"/>
      </dsp:txXfrm>
    </dsp:sp>
    <dsp:sp modelId="{27B11CF6-20C1-4A55-B587-E6DEC6982A19}">
      <dsp:nvSpPr>
        <dsp:cNvPr id="0" name=""/>
        <dsp:cNvSpPr/>
      </dsp:nvSpPr>
      <dsp:spPr>
        <a:xfrm rot="10800000">
          <a:off x="7662382" y="2104767"/>
          <a:ext cx="379058" cy="4434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-353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7776099" y="2193452"/>
        <a:ext cx="265341" cy="266056"/>
      </dsp:txXfrm>
    </dsp:sp>
    <dsp:sp modelId="{3E26B8F5-F2A3-4F42-8902-7B2EFCB28FFD}">
      <dsp:nvSpPr>
        <dsp:cNvPr id="0" name=""/>
        <dsp:cNvSpPr/>
      </dsp:nvSpPr>
      <dsp:spPr>
        <a:xfrm>
          <a:off x="5695570" y="1790077"/>
          <a:ext cx="1788010" cy="107280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-392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Assign Data to VBO</a:t>
          </a:r>
        </a:p>
      </dsp:txBody>
      <dsp:txXfrm>
        <a:off x="5726991" y="1821498"/>
        <a:ext cx="1725168" cy="1009964"/>
      </dsp:txXfrm>
    </dsp:sp>
    <dsp:sp modelId="{7B87BC2F-F0B0-4621-900F-F2473365C022}">
      <dsp:nvSpPr>
        <dsp:cNvPr id="0" name=""/>
        <dsp:cNvSpPr/>
      </dsp:nvSpPr>
      <dsp:spPr>
        <a:xfrm rot="10800000">
          <a:off x="5159167" y="2104767"/>
          <a:ext cx="379058" cy="4434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-441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5272884" y="2193452"/>
        <a:ext cx="265341" cy="266056"/>
      </dsp:txXfrm>
    </dsp:sp>
    <dsp:sp modelId="{E96CCBD5-862C-428C-99E3-F0C223A15745}">
      <dsp:nvSpPr>
        <dsp:cNvPr id="0" name=""/>
        <dsp:cNvSpPr/>
      </dsp:nvSpPr>
      <dsp:spPr>
        <a:xfrm>
          <a:off x="3192355" y="1790077"/>
          <a:ext cx="1788010" cy="107280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-470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Set Vertex Attribute Pointer</a:t>
          </a:r>
        </a:p>
      </dsp:txBody>
      <dsp:txXfrm>
        <a:off x="3223776" y="1821498"/>
        <a:ext cx="1725168" cy="1009964"/>
      </dsp:txXfrm>
    </dsp:sp>
    <dsp:sp modelId="{B1F4F973-E8A1-44CD-8687-3A3F667F5F4E}">
      <dsp:nvSpPr>
        <dsp:cNvPr id="0" name=""/>
        <dsp:cNvSpPr/>
      </dsp:nvSpPr>
      <dsp:spPr>
        <a:xfrm rot="10800000">
          <a:off x="2655952" y="2104767"/>
          <a:ext cx="379058" cy="4434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-529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2769669" y="2193452"/>
        <a:ext cx="265341" cy="266056"/>
      </dsp:txXfrm>
    </dsp:sp>
    <dsp:sp modelId="{1C2FEDD2-53AD-4C61-BAAD-4DC71A292073}">
      <dsp:nvSpPr>
        <dsp:cNvPr id="0" name=""/>
        <dsp:cNvSpPr/>
      </dsp:nvSpPr>
      <dsp:spPr>
        <a:xfrm>
          <a:off x="689140" y="1790077"/>
          <a:ext cx="1788010" cy="107280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-549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Unbind VBO</a:t>
          </a:r>
        </a:p>
      </dsp:txBody>
      <dsp:txXfrm>
        <a:off x="720561" y="1821498"/>
        <a:ext cx="1725168" cy="1009964"/>
      </dsp:txXfrm>
    </dsp:sp>
    <dsp:sp modelId="{0F6FF195-A7CA-4914-81A6-94329A84962A}">
      <dsp:nvSpPr>
        <dsp:cNvPr id="0" name=""/>
        <dsp:cNvSpPr/>
      </dsp:nvSpPr>
      <dsp:spPr>
        <a:xfrm rot="5400000">
          <a:off x="1393616" y="2988045"/>
          <a:ext cx="379058" cy="4434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-617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1450118" y="3020229"/>
        <a:ext cx="266056" cy="265341"/>
      </dsp:txXfrm>
    </dsp:sp>
    <dsp:sp modelId="{3A1BB614-35B9-468D-8D4C-F2CFFA7B554D}">
      <dsp:nvSpPr>
        <dsp:cNvPr id="0" name=""/>
        <dsp:cNvSpPr/>
      </dsp:nvSpPr>
      <dsp:spPr>
        <a:xfrm>
          <a:off x="689140" y="3578088"/>
          <a:ext cx="1788010" cy="107280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-627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Delete VBO</a:t>
          </a:r>
        </a:p>
      </dsp:txBody>
      <dsp:txXfrm>
        <a:off x="720561" y="3609509"/>
        <a:ext cx="1725168" cy="1009964"/>
      </dsp:txXfrm>
    </dsp:sp>
    <dsp:sp modelId="{F29E8C8E-2400-4478-BAD7-7637CEA823C9}">
      <dsp:nvSpPr>
        <dsp:cNvPr id="0" name=""/>
        <dsp:cNvSpPr/>
      </dsp:nvSpPr>
      <dsp:spPr>
        <a:xfrm>
          <a:off x="2634495" y="3892778"/>
          <a:ext cx="379058" cy="4434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-70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2634495" y="3981463"/>
        <a:ext cx="265341" cy="266056"/>
      </dsp:txXfrm>
    </dsp:sp>
    <dsp:sp modelId="{4CE5A18D-15E2-4A75-BA17-0015F90025A2}">
      <dsp:nvSpPr>
        <dsp:cNvPr id="0" name=""/>
        <dsp:cNvSpPr/>
      </dsp:nvSpPr>
      <dsp:spPr>
        <a:xfrm>
          <a:off x="3192355" y="3578088"/>
          <a:ext cx="1788010" cy="107280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-706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Unbind VAO</a:t>
          </a:r>
        </a:p>
      </dsp:txBody>
      <dsp:txXfrm>
        <a:off x="3223776" y="3609509"/>
        <a:ext cx="1725168" cy="10099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A183A0-2DDB-4F39-B3D6-42BC9E045EC5}" type="datetimeFigureOut">
              <a:rPr lang="en-US" smtClean="0"/>
              <a:t>1/3/2018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73F7C-74B2-4EF0-A184-5721C06FB3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347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hronos.org/opengl/wiki/OpenGL_Object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khronos.org/opengl/wiki/GLAPI/glVertexAttribPointer" TargetMode="External"/><Relationship Id="rId5" Type="http://schemas.openxmlformats.org/officeDocument/2006/relationships/hyperlink" Target="https://www.khronos.org/registry/OpenGL-Refpages/gl4/html/glBufferData.xhtml" TargetMode="External"/><Relationship Id="rId4" Type="http://schemas.openxmlformats.org/officeDocument/2006/relationships/hyperlink" Target="https://www.khronos.org/opengl/wiki/Vertex_Specification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background is a sample of volumetric lighting in my own 3D graphics engine, HG3D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522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𝑔𝑙𝐹𝑟𝑜𝑛𝑡𝐹𝑎𝑐𝑒</m:t>
                    </m:r>
                  </m:oMath>
                </a14:m>
                <a:r>
                  <a:rPr lang="en-US" b="0" dirty="0"/>
                  <a:t> receives the state as input,</a:t>
                </a:r>
                <a:r>
                  <a:rPr lang="en-US" b="0" baseline="0" dirty="0"/>
                  <a:t> which can be on of the following: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𝐶𝑊</m:t>
                    </m:r>
                  </m:oMath>
                </a14:m>
                <a:r>
                  <a:rPr lang="en-US" b="0" dirty="0"/>
                  <a:t> For</a:t>
                </a:r>
                <a:r>
                  <a:rPr lang="en-US" b="0" baseline="0" dirty="0"/>
                  <a:t> t</a:t>
                </a:r>
                <a:r>
                  <a:rPr lang="en-US" b="0" dirty="0"/>
                  <a:t>he</a:t>
                </a:r>
                <a:r>
                  <a:rPr lang="en-US" b="0" baseline="0" dirty="0"/>
                  <a:t> clock wise order.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𝐶𝐶𝑊</m:t>
                    </m:r>
                  </m:oMath>
                </a14:m>
                <a:r>
                  <a:rPr lang="en-US" b="0" dirty="0"/>
                  <a:t> For counter clock</a:t>
                </a:r>
                <a:r>
                  <a:rPr lang="en-US" b="0" baseline="0" dirty="0"/>
                  <a:t> wise order.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baseline="0" dirty="0"/>
                  <a:t>The default state is </a:t>
                </a:r>
                <a14:m>
                  <m:oMath xmlns:m="http://schemas.openxmlformats.org/officeDocument/2006/math"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𝐶𝐶𝑊</m:t>
                    </m:r>
                  </m:oMath>
                </a14:m>
                <a:r>
                  <a:rPr lang="en-US" b="0" dirty="0"/>
                  <a:t>.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i="0" dirty="0">
                    <a:latin typeface="Cambria Math" panose="02040503050406030204" pitchFamily="18" charset="0"/>
                  </a:rPr>
                  <a:t>𝑔𝑙𝐹𝑟𝑜𝑛𝑡𝐹𝑎𝑐𝑒</a:t>
                </a:r>
                <a:r>
                  <a:rPr lang="en-US" b="0" dirty="0"/>
                  <a:t> receives the state as input,</a:t>
                </a:r>
                <a:r>
                  <a:rPr lang="en-US" b="0" baseline="0" dirty="0"/>
                  <a:t> which can be on of the following: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>
                    <a:latin typeface="Cambria Math" panose="02040503050406030204" pitchFamily="18" charset="0"/>
                  </a:rPr>
                  <a:t>𝐺𝐿_𝐶𝑊</a:t>
                </a:r>
                <a:r>
                  <a:rPr lang="en-US" b="0" dirty="0"/>
                  <a:t> For</a:t>
                </a:r>
                <a:r>
                  <a:rPr lang="en-US" b="0" baseline="0" dirty="0"/>
                  <a:t> t</a:t>
                </a:r>
                <a:r>
                  <a:rPr lang="en-US" b="0" dirty="0"/>
                  <a:t>he</a:t>
                </a:r>
                <a:r>
                  <a:rPr lang="en-US" b="0" baseline="0" dirty="0"/>
                  <a:t> clock wise order.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>
                    <a:latin typeface="Cambria Math" panose="02040503050406030204" pitchFamily="18" charset="0"/>
                  </a:rPr>
                  <a:t>𝐺𝐿_𝐶𝐶𝑊</a:t>
                </a:r>
                <a:r>
                  <a:rPr lang="en-US" b="0" dirty="0"/>
                  <a:t> For counter clock</a:t>
                </a:r>
                <a:r>
                  <a:rPr lang="en-US" b="0" baseline="0" dirty="0"/>
                  <a:t> wise order.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baseline="0" dirty="0"/>
                  <a:t>The default state is </a:t>
                </a:r>
                <a:r>
                  <a:rPr lang="en-US" b="0" i="0" baseline="0">
                    <a:latin typeface="Cambria Math" panose="02040503050406030204" pitchFamily="18" charset="0"/>
                  </a:rPr>
                  <a:t>𝐺𝐿_𝐶𝐶𝑊</a:t>
                </a:r>
                <a:r>
                  <a:rPr lang="en-US" b="0" dirty="0"/>
                  <a:t>.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79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𝑔𝑙𝐹𝑟𝑜𝑛𝑡𝐹𝑎𝑐𝑒</m:t>
                    </m:r>
                  </m:oMath>
                </a14:m>
                <a:r>
                  <a:rPr lang="en-US" b="0" dirty="0"/>
                  <a:t> receives the state as input,</a:t>
                </a:r>
                <a:r>
                  <a:rPr lang="en-US" b="0" baseline="0" dirty="0"/>
                  <a:t> which can be on of the following: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𝐶𝑊</m:t>
                    </m:r>
                  </m:oMath>
                </a14:m>
                <a:r>
                  <a:rPr lang="en-US" b="0" dirty="0"/>
                  <a:t> For</a:t>
                </a:r>
                <a:r>
                  <a:rPr lang="en-US" b="0" baseline="0" dirty="0"/>
                  <a:t> t</a:t>
                </a:r>
                <a:r>
                  <a:rPr lang="en-US" b="0" dirty="0"/>
                  <a:t>he</a:t>
                </a:r>
                <a:r>
                  <a:rPr lang="en-US" b="0" baseline="0" dirty="0"/>
                  <a:t> clock wise order.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𝐶𝐶𝑊</m:t>
                    </m:r>
                  </m:oMath>
                </a14:m>
                <a:r>
                  <a:rPr lang="en-US" b="0" dirty="0"/>
                  <a:t> For counter clock</a:t>
                </a:r>
                <a:r>
                  <a:rPr lang="en-US" b="0" baseline="0" dirty="0"/>
                  <a:t> wise order.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i="0" dirty="0">
                    <a:latin typeface="Cambria Math" panose="02040503050406030204" pitchFamily="18" charset="0"/>
                  </a:rPr>
                  <a:t>𝑔𝑙𝐹𝑟𝑜𝑛𝑡𝐹𝑎𝑐𝑒</a:t>
                </a:r>
                <a:r>
                  <a:rPr lang="en-US" b="0" dirty="0"/>
                  <a:t> receives the state as input,</a:t>
                </a:r>
                <a:r>
                  <a:rPr lang="en-US" b="0" baseline="0" dirty="0"/>
                  <a:t> which can be on of the following: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>
                    <a:latin typeface="Cambria Math" panose="02040503050406030204" pitchFamily="18" charset="0"/>
                  </a:rPr>
                  <a:t>𝐺𝐿_𝐶𝑊</a:t>
                </a:r>
                <a:r>
                  <a:rPr lang="en-US" b="0" dirty="0"/>
                  <a:t> For</a:t>
                </a:r>
                <a:r>
                  <a:rPr lang="en-US" b="0" baseline="0" dirty="0"/>
                  <a:t> t</a:t>
                </a:r>
                <a:r>
                  <a:rPr lang="en-US" b="0" dirty="0"/>
                  <a:t>he</a:t>
                </a:r>
                <a:r>
                  <a:rPr lang="en-US" b="0" baseline="0" dirty="0"/>
                  <a:t> clock wise order.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>
                    <a:latin typeface="Cambria Math" panose="02040503050406030204" pitchFamily="18" charset="0"/>
                  </a:rPr>
                  <a:t>𝐺𝐿_𝐶𝐶𝑊</a:t>
                </a:r>
                <a:r>
                  <a:rPr lang="en-US" b="0" dirty="0"/>
                  <a:t> For counter clock</a:t>
                </a:r>
                <a:r>
                  <a:rPr lang="en-US" b="0" baseline="0" dirty="0"/>
                  <a:t> wise order.</a:t>
                </a:r>
                <a:endParaRPr lang="en-US" b="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3885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8469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835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sets of data are going to be sent to vertex shader in tuples for example in the example above each vertex shader will receive a vertex coordinate, a normal vector, and a texture coordinate.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403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765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𝑔𝑙𝐺𝑒𝑛𝑉𝑒𝑟𝑡𝑒𝑥𝐴𝑟𝑟𝑎𝑦𝑠</m:t>
                    </m:r>
                  </m:oMath>
                </a14:m>
                <a:r>
                  <a:rPr lang="en-US" dirty="0"/>
                  <a:t> receives</a:t>
                </a:r>
                <a:r>
                  <a:rPr lang="en-US" baseline="0" dirty="0"/>
                  <a:t> number of the VAOs to be created and an array in which the ID of the generated arrays will be stored.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𝑔𝑙𝐷𝑒𝑙𝑒𝑡𝑒𝑉𝑒𝑟𝑡𝑒𝑥𝐴𝑟𝑟𝑎𝑦𝑠</m:t>
                    </m:r>
                  </m:oMath>
                </a14:m>
                <a:r>
                  <a:rPr lang="en-US" baseline="0" dirty="0"/>
                  <a:t> receives number of the VAAs to be deleted and the array holding the ID of the VAOs to be deleted.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>
                    <a:latin typeface="Cambria Math" panose="02040503050406030204" pitchFamily="18" charset="0"/>
                  </a:rPr>
                  <a:t>𝑔𝑙𝐺𝑒𝑛𝑉𝑒𝑟𝑡𝑒𝑥𝐴𝑟𝑟𝑎𝑦𝑠</a:t>
                </a:r>
                <a:r>
                  <a:rPr lang="en-US" dirty="0"/>
                  <a:t> receives</a:t>
                </a:r>
                <a:r>
                  <a:rPr lang="en-US" baseline="0" dirty="0"/>
                  <a:t> number of the VAOs to be created and an array in which the ID of the generated arrays will be stored.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>
                    <a:latin typeface="Cambria Math" panose="02040503050406030204" pitchFamily="18" charset="0"/>
                  </a:rPr>
                  <a:t>𝑔𝑙𝐷𝑒𝑙𝑒𝑡𝑒𝑉𝑒𝑟𝑡𝑒𝑥𝐴𝑟𝑟𝑎𝑦𝑠</a:t>
                </a:r>
                <a:r>
                  <a:rPr lang="en-US" baseline="0" dirty="0"/>
                  <a:t> receives number of the VAAs to be deleted and the array holding the ID of the VAOs to be deleted.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509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Reminder: An Index is a binding point to bind vertex data to vertex attribute (the vertex input variable).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𝑔𝑙𝐸𝑛𝑎𝑏𝑙𝑒𝑉𝑒𝑟𝑡𝑒𝑥𝐴𝑡𝑡𝑟𝑖𝑏𝐴𝑟𝑟𝑎𝑦</m:t>
                    </m:r>
                  </m:oMath>
                </a14:m>
                <a:r>
                  <a:rPr lang="en-US" dirty="0"/>
                  <a:t> and</a:t>
                </a:r>
                <a:r>
                  <a:rPr lang="en-US" baseline="0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𝑔𝑙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𝐷𝑖𝑠𝑎𝑏𝑙𝑒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𝑉𝑒𝑟𝑡𝑒𝑥𝐴𝑡𝑡𝑟𝑖𝑏𝐴𝑟𝑟𝑎𝑦</m:t>
                    </m:r>
                  </m:oMath>
                </a14:m>
                <a:r>
                  <a:rPr lang="en-US" dirty="0"/>
                  <a:t> functions</a:t>
                </a:r>
                <a:r>
                  <a:rPr lang="en-US" baseline="0" dirty="0"/>
                  <a:t> receive index as input and enable/disable that index in the currently bound VAO.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 that before calling these functions the VAO should be bound.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Binding to 0 will unbind the VAO.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Reminder: An Index is a binding point to bind vertex data to vertex attribute (the vertex input variable).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>
                    <a:latin typeface="Cambria Math" panose="02040503050406030204" pitchFamily="18" charset="0"/>
                  </a:rPr>
                  <a:t>𝑔𝑙𝐸𝑛𝑎𝑏𝑙𝑒𝑉𝑒𝑟𝑡𝑒𝑥𝐴𝑡𝑡𝑟𝑖𝑏𝐴𝑟𝑟𝑎𝑦</a:t>
                </a:r>
                <a:r>
                  <a:rPr lang="en-US" dirty="0"/>
                  <a:t> and</a:t>
                </a:r>
                <a:r>
                  <a:rPr lang="en-US" baseline="0" dirty="0"/>
                  <a:t> </a:t>
                </a:r>
                <a:r>
                  <a:rPr lang="en-US" i="0">
                    <a:latin typeface="Cambria Math" panose="02040503050406030204" pitchFamily="18" charset="0"/>
                  </a:rPr>
                  <a:t>𝑔𝑙</a:t>
                </a:r>
                <a:r>
                  <a:rPr lang="en-US" b="0" i="0">
                    <a:latin typeface="Cambria Math" panose="02040503050406030204" pitchFamily="18" charset="0"/>
                  </a:rPr>
                  <a:t>𝐷𝑖𝑠𝑎𝑏𝑙𝑒</a:t>
                </a:r>
                <a:r>
                  <a:rPr lang="en-US" i="0">
                    <a:latin typeface="Cambria Math" panose="02040503050406030204" pitchFamily="18" charset="0"/>
                  </a:rPr>
                  <a:t>𝑉𝑒𝑟𝑡𝑒𝑥𝐴𝑡𝑡𝑟𝑖𝑏𝐴𝑟𝑟𝑎𝑦</a:t>
                </a:r>
                <a:r>
                  <a:rPr lang="en-US" dirty="0"/>
                  <a:t> functions</a:t>
                </a:r>
                <a:r>
                  <a:rPr lang="en-US" baseline="0" dirty="0"/>
                  <a:t> receive index as input and enable/disable that index in the currently bound VAO.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 that before calling these functions the VAO should be bound.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Binding to 0 will unbind the VAO.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4492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𝑔𝑙𝐺𝑒𝑛𝐵𝑢𝑓𝑓𝑒𝑟𝑠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𝑔𝑙𝐷𝑒𝑙𝑒𝑡𝑒𝐵𝑢𝑓𝑓𝑒𝑟𝑠</m:t>
                    </m:r>
                  </m:oMath>
                </a14:m>
                <a:r>
                  <a:rPr lang="en-US" dirty="0"/>
                  <a:t> functions</a:t>
                </a:r>
                <a:r>
                  <a:rPr lang="en-US" baseline="0" dirty="0"/>
                  <a:t> receive the number of buffers to be created/deleted and writes the created buffers’ ID in the arrays passed as second argument, or deletes the IDs that are in the array passed to the function.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</a:t>
                </a:r>
                <a:r>
                  <a:rPr lang="en-US" b="0" i="0">
                    <a:latin typeface="Cambria Math" panose="02040503050406030204" pitchFamily="18" charset="0"/>
                  </a:rPr>
                  <a:t>𝑔𝑙𝐺𝑒𝑛𝐵𝑢𝑓𝑓𝑒𝑟𝑠</a:t>
                </a:r>
                <a:r>
                  <a:rPr lang="en-US" dirty="0"/>
                  <a:t> and </a:t>
                </a:r>
                <a:r>
                  <a:rPr lang="en-US" b="0" i="0">
                    <a:latin typeface="Cambria Math" panose="02040503050406030204" pitchFamily="18" charset="0"/>
                  </a:rPr>
                  <a:t>𝑔𝑙𝐷𝑒𝑙𝑒𝑡𝑒𝐵𝑢𝑓𝑓𝑒𝑟𝑠</a:t>
                </a:r>
                <a:r>
                  <a:rPr lang="en-US" dirty="0"/>
                  <a:t> functions</a:t>
                </a:r>
                <a:r>
                  <a:rPr lang="en-US" baseline="0" dirty="0"/>
                  <a:t> receive the number of buffers to be created/deleted and writes the created buffers’ ID in the arrays passed as second argument, or deletes the IDs that are in the array passed to the function.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6740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Binding to 0 will unbind the buffer.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328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5768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For our use the last parameter is often set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𝑆𝑇𝐴𝑇𝐼𝐶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𝐷𝑅𝐴𝑊</m:t>
                    </m:r>
                  </m:oMath>
                </a14:m>
                <a:r>
                  <a:rPr lang="en-US" dirty="0"/>
                  <a:t>. This means that the data will be modified one by the program,</a:t>
                </a:r>
                <a:r>
                  <a:rPr lang="en-US" baseline="0" dirty="0"/>
                  <a:t> and used several times for drawing.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For our use the last parameter is often set to </a:t>
                </a:r>
                <a:r>
                  <a:rPr lang="en-US" b="0" i="0">
                    <a:latin typeface="Cambria Math" panose="02040503050406030204" pitchFamily="18" charset="0"/>
                  </a:rPr>
                  <a:t>𝐺𝐿_𝑆𝑇𝐴𝑇𝐼𝐶_𝐷𝑅𝐴𝑊</a:t>
                </a:r>
                <a:r>
                  <a:rPr lang="en-US" dirty="0"/>
                  <a:t>. This means that the data will be modified one by the program,</a:t>
                </a:r>
                <a:r>
                  <a:rPr lang="en-US" baseline="0" dirty="0"/>
                  <a:t> and used several times for drawing.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0996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 that to use this function, both the VAO and the VBO should be bound.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are other variations of this function (link on the last slide).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r>
                  <a:rPr lang="en-US" dirty="0"/>
                  <a:t>The first parameter of the function is the index to which the data will be bound.</a:t>
                </a:r>
              </a:p>
              <a:p>
                <a:r>
                  <a:rPr lang="en-US" dirty="0"/>
                  <a:t>The second parameter describes the element count per each data.</a:t>
                </a:r>
              </a:p>
              <a:p>
                <a:r>
                  <a:rPr lang="en-US" dirty="0"/>
                  <a:t>The third parameter describes the element type.</a:t>
                </a:r>
              </a:p>
              <a:p>
                <a:r>
                  <a:rPr lang="en-US" dirty="0"/>
                  <a:t>The forth parameter is for the normalization of the date.</a:t>
                </a:r>
              </a:p>
              <a:p>
                <a:r>
                  <a:rPr lang="en-US" dirty="0"/>
                  <a:t>The fifth parameter is the size of offset in bytes between two consecutive attribute.</a:t>
                </a:r>
              </a:p>
              <a:p>
                <a:r>
                  <a:rPr lang="en-US" dirty="0"/>
                  <a:t>The last parameter is the offset size in byte from the start of the data.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After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𝑔𝑙𝑉𝑒𝑟𝑡𝑒𝑥𝐴𝑡𝑡𝑟𝑖𝑏𝑃𝑜𝑖𝑛𝑡𝑒𝑟</m:t>
                    </m:r>
                  </m:oMath>
                </a14:m>
                <a:r>
                  <a:rPr lang="en-US" dirty="0"/>
                  <a:t> changes</a:t>
                </a:r>
                <a:r>
                  <a:rPr lang="en-US" baseline="0" dirty="0"/>
                  <a:t> in VBO does not effect the VAO, so it is possible to delete the VBO.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 that to use this function, both the VAO and the VBO should be bound.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are other variations of this function (link on the last slide).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r>
                  <a:rPr lang="en-US" dirty="0"/>
                  <a:t>The first parameter of the function is the index to which the data will be bound.</a:t>
                </a:r>
              </a:p>
              <a:p>
                <a:r>
                  <a:rPr lang="en-US" dirty="0"/>
                  <a:t>The second parameter describes the element count per each data.</a:t>
                </a:r>
              </a:p>
              <a:p>
                <a:r>
                  <a:rPr lang="en-US" dirty="0"/>
                  <a:t>The third parameter describes the element type.</a:t>
                </a:r>
              </a:p>
              <a:p>
                <a:r>
                  <a:rPr lang="en-US" dirty="0"/>
                  <a:t>The forth parameter is for the normalization of the date.</a:t>
                </a:r>
              </a:p>
              <a:p>
                <a:r>
                  <a:rPr lang="en-US" dirty="0"/>
                  <a:t>The fifth parameter is the size of offset in bytes between two consecutive attribute.</a:t>
                </a:r>
              </a:p>
              <a:p>
                <a:r>
                  <a:rPr lang="en-US" dirty="0"/>
                  <a:t>The last parameter is the offset size in byte from the start of the data.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After the </a:t>
                </a:r>
                <a:r>
                  <a:rPr lang="en-US" b="0" i="0">
                    <a:latin typeface="Cambria Math" panose="02040503050406030204" pitchFamily="18" charset="0"/>
                  </a:rPr>
                  <a:t>𝑔𝑙𝑉𝑒𝑟𝑡𝑒𝑥𝐴𝑡𝑡𝑟𝑖𝑏𝑃𝑜𝑖𝑛𝑡𝑒𝑟</a:t>
                </a:r>
                <a:r>
                  <a:rPr lang="en-US" dirty="0"/>
                  <a:t> changes</a:t>
                </a:r>
                <a:r>
                  <a:rPr lang="en-US" baseline="0" dirty="0"/>
                  <a:t> in VBO does not effect the VAO, so it is possible to delete the VBO.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9770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591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One of the disadvantages of this method is that the data of a single vertex is fragmented through memory and it is not cache friendly.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For this design several VBOs are generated and date is assigned to each VBO accordingly.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Several calls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𝑔𝑙𝑉𝑒𝑟𝑡𝑒𝑥𝐴𝑡𝑡𝑟𝑖𝑏𝑃𝑜𝑖𝑛𝑡𝑒𝑟</m:t>
                    </m:r>
                  </m:oMath>
                </a14:m>
                <a:r>
                  <a:rPr lang="en-US" dirty="0"/>
                  <a:t> are done</a:t>
                </a:r>
                <a:r>
                  <a:rPr lang="en-US" baseline="0" dirty="0"/>
                  <a:t> on each VBO.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One of the disadvantages of this method is that the data of a single vertex is fragmented through memory and it is not cache friendly.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For this design several VBOs are generated and date is assigned to each VBO accordingly.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Several calls to </a:t>
                </a:r>
                <a:r>
                  <a:rPr lang="en-US" b="0" i="0">
                    <a:latin typeface="Cambria Math" panose="02040503050406030204" pitchFamily="18" charset="0"/>
                  </a:rPr>
                  <a:t>𝑔𝑙𝑉𝑒𝑟𝑡𝑒𝑥𝐴𝑡𝑡𝑟𝑖𝑏𝑃𝑜𝑖𝑛𝑡𝑒𝑟</a:t>
                </a:r>
                <a:r>
                  <a:rPr lang="en-US" dirty="0"/>
                  <a:t> are done</a:t>
                </a:r>
                <a:r>
                  <a:rPr lang="en-US" baseline="0" dirty="0"/>
                  <a:t> on each VBO.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9063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 contiguous set of data is fed to vertex shader at each time, this is cache friendly.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In this design a single VBO is created, and all the data is assigned to this VBO.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Several calls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𝑔𝑙𝑉𝑒𝑟𝑡𝑒𝑥𝐴𝑡𝑡𝑟𝑖𝑏𝑃𝑜𝑖𝑛𝑡𝑒𝑟</m:t>
                    </m:r>
                  </m:oMath>
                </a14:m>
                <a:r>
                  <a:rPr lang="en-US" dirty="0"/>
                  <a:t> is done on this VBO</a:t>
                </a:r>
                <a:r>
                  <a:rPr lang="en-US" baseline="0" dirty="0"/>
                  <a:t> with different offset and stride values.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 contiguous set of data is fed to vertex shader at each time, this is cache friendly.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In this design a single VBO is created, and all the data is assigned to this VBO.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Several calls to </a:t>
                </a:r>
                <a:r>
                  <a:rPr lang="en-US" b="0" i="0">
                    <a:latin typeface="Cambria Math" panose="02040503050406030204" pitchFamily="18" charset="0"/>
                  </a:rPr>
                  <a:t>𝑔𝑙𝑉𝑒𝑟𝑡𝑒𝑥𝐴𝑡𝑡𝑟𝑖𝑏𝑃𝑜𝑖𝑛𝑡𝑒𝑟</a:t>
                </a:r>
                <a:r>
                  <a:rPr lang="en-US" dirty="0"/>
                  <a:t> is done on this VBO</a:t>
                </a:r>
                <a:r>
                  <a:rPr lang="en-US" baseline="0" dirty="0"/>
                  <a:t> with different offset and stride values.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0675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We will later discuss on creating frame buffers, and using them instead of default frame buffer.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0417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aseline="0" dirty="0"/>
                  <a:t>The code will clear the color buffer and depth buffer to 0.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𝑔𝑙𝐶𝑙𝑒𝑎𝑟</m:t>
                    </m:r>
                  </m:oMath>
                </a14:m>
                <a:r>
                  <a:rPr lang="en-US" baseline="0" dirty="0"/>
                  <a:t> accepts any of combinations of the bitwise or of the following bit flags: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baseline="0" dirty="0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en-US" i="1" baseline="0" dirty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i="1" baseline="0" dirty="0" smtClean="0">
                          <a:latin typeface="Cambria Math" panose="02040503050406030204" pitchFamily="18" charset="0"/>
                        </a:rPr>
                        <m:t>𝐶𝑂𝐿𝑂𝑅</m:t>
                      </m:r>
                      <m:r>
                        <a:rPr lang="en-US" i="1" baseline="0" dirty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i="1" baseline="0" dirty="0" smtClean="0">
                          <a:latin typeface="Cambria Math" panose="02040503050406030204" pitchFamily="18" charset="0"/>
                        </a:rPr>
                        <m:t>𝐵𝑈𝐹𝐹𝐸𝑅</m:t>
                      </m:r>
                      <m:r>
                        <a:rPr lang="en-US" i="1" baseline="0" dirty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i="1" baseline="0" dirty="0" smtClean="0">
                          <a:latin typeface="Cambria Math" panose="02040503050406030204" pitchFamily="18" charset="0"/>
                        </a:rPr>
                        <m:t>𝐵𝐼𝑇</m:t>
                      </m:r>
                    </m:oMath>
                  </m:oMathPara>
                </a14:m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baseline="0" dirty="0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en-US" i="1" baseline="0" dirty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i="1" baseline="0" dirty="0" smtClean="0">
                          <a:latin typeface="Cambria Math" panose="02040503050406030204" pitchFamily="18" charset="0"/>
                        </a:rPr>
                        <m:t>𝐷𝐸𝑃𝑇𝐻</m:t>
                      </m:r>
                      <m:r>
                        <a:rPr lang="en-US" i="1" baseline="0" dirty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i="1" baseline="0" dirty="0" smtClean="0">
                          <a:latin typeface="Cambria Math" panose="02040503050406030204" pitchFamily="18" charset="0"/>
                        </a:rPr>
                        <m:t>𝐵𝑈𝐹𝐹𝐸𝑅</m:t>
                      </m:r>
                      <m:r>
                        <a:rPr lang="en-US" i="1" baseline="0" dirty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i="1" baseline="0" dirty="0" smtClean="0">
                          <a:latin typeface="Cambria Math" panose="02040503050406030204" pitchFamily="18" charset="0"/>
                        </a:rPr>
                        <m:t>𝐵𝐼𝑇</m:t>
                      </m:r>
                    </m:oMath>
                  </m:oMathPara>
                </a14:m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baseline="0" dirty="0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en-US" i="1" baseline="0" dirty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i="1" baseline="0" dirty="0" smtClean="0">
                          <a:latin typeface="Cambria Math" panose="02040503050406030204" pitchFamily="18" charset="0"/>
                        </a:rPr>
                        <m:t>𝐴𝐶𝐶𝑈𝑀</m:t>
                      </m:r>
                      <m:r>
                        <a:rPr lang="en-US" i="1" baseline="0" dirty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i="1" baseline="0" dirty="0" smtClean="0">
                          <a:latin typeface="Cambria Math" panose="02040503050406030204" pitchFamily="18" charset="0"/>
                        </a:rPr>
                        <m:t>𝐵𝑈𝐹𝐹𝐸𝑅</m:t>
                      </m:r>
                      <m:r>
                        <a:rPr lang="en-US" i="1" baseline="0" dirty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i="1" baseline="0" dirty="0" smtClean="0">
                          <a:latin typeface="Cambria Math" panose="02040503050406030204" pitchFamily="18" charset="0"/>
                        </a:rPr>
                        <m:t>𝐵𝐼𝑇</m:t>
                      </m:r>
                    </m:oMath>
                  </m:oMathPara>
                </a14:m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baseline="0" dirty="0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en-US" i="1" baseline="0" dirty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i="1" baseline="0" dirty="0" smtClean="0">
                          <a:latin typeface="Cambria Math" panose="02040503050406030204" pitchFamily="18" charset="0"/>
                        </a:rPr>
                        <m:t>𝑆𝑇𝐸𝑁𝐶𝐼𝐿</m:t>
                      </m:r>
                      <m:r>
                        <a:rPr lang="en-US" i="1" baseline="0" dirty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i="1" baseline="0" dirty="0" smtClean="0">
                          <a:latin typeface="Cambria Math" panose="02040503050406030204" pitchFamily="18" charset="0"/>
                        </a:rPr>
                        <m:t>𝐵𝑈𝐹𝐹𝐸𝑅</m:t>
                      </m:r>
                      <m:r>
                        <a:rPr lang="en-US" i="1" baseline="0" dirty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i="1" baseline="0" dirty="0" smtClean="0">
                          <a:latin typeface="Cambria Math" panose="02040503050406030204" pitchFamily="18" charset="0"/>
                        </a:rPr>
                        <m:t>𝐵𝐼𝑇</m:t>
                      </m:r>
                    </m:oMath>
                  </m:oMathPara>
                </a14:m>
                <a:endParaRPr lang="en-US" baseline="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aseline="0" dirty="0"/>
                  <a:t>The code will clear the color buffer and depth buffer to 0.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>
                    <a:latin typeface="Cambria Math" panose="02040503050406030204" pitchFamily="18" charset="0"/>
                  </a:rPr>
                  <a:t>𝑔𝑙𝐶𝑙𝑒𝑎𝑟</a:t>
                </a:r>
                <a:r>
                  <a:rPr lang="en-US" baseline="0" dirty="0"/>
                  <a:t> accepts any of combinations of the bitwise or of the following bit flags: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i="0" baseline="0" dirty="0">
                    <a:latin typeface="Cambria Math" panose="02040503050406030204" pitchFamily="18" charset="0"/>
                  </a:rPr>
                  <a:t>𝐺𝐿_𝐶𝑂𝐿𝑂𝑅_𝐵𝑈𝐹𝐹𝐸𝑅_𝐵𝐼𝑇</a:t>
                </a:r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i="0" baseline="0" dirty="0">
                    <a:latin typeface="Cambria Math" panose="02040503050406030204" pitchFamily="18" charset="0"/>
                  </a:rPr>
                  <a:t>𝐺𝐿_𝐷𝐸𝑃𝑇𝐻_𝐵𝑈𝐹𝐹𝐸𝑅_𝐵𝐼𝑇</a:t>
                </a:r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i="0" baseline="0" dirty="0">
                    <a:latin typeface="Cambria Math" panose="02040503050406030204" pitchFamily="18" charset="0"/>
                  </a:rPr>
                  <a:t>𝐺𝐿_𝐴𝐶𝐶𝑈𝑀_𝐵𝑈𝐹𝐹𝐸𝑅_𝐵𝐼𝑇</a:t>
                </a:r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i="0" baseline="0" dirty="0">
                    <a:latin typeface="Cambria Math" panose="02040503050406030204" pitchFamily="18" charset="0"/>
                  </a:rPr>
                  <a:t>𝐺𝐿_𝑆𝑇𝐸𝑁𝐶𝐼𝐿_𝐵𝑈𝐹𝐹𝐸𝑅_𝐵𝐼𝑇</a:t>
                </a:r>
                <a:endParaRPr lang="en-US" baseline="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7281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aseline="0" dirty="0"/>
                  <a:t>The both draw calls draw the same thing.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aseline="0" dirty="0"/>
                  <a:t>The first parameter of both functions describes the primitive type to be drawn.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aseline="0" dirty="0"/>
                  <a:t>The second parameter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𝑔𝑙𝐷𝑟𝑎𝑤𝐴𝑟𝑟𝑎𝑦𝑠</m:t>
                    </m:r>
                  </m:oMath>
                </a14:m>
                <a:r>
                  <a:rPr lang="en-US" baseline="0" dirty="0"/>
                  <a:t> is the offset of the vertex data buffer.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aseline="0" dirty="0"/>
                  <a:t>The third parameter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𝑔𝑙𝐷𝑟𝑎𝑤𝐴𝑟𝑟𝑎𝑦𝑠</m:t>
                    </m:r>
                  </m:oMath>
                </a14:m>
                <a:r>
                  <a:rPr lang="en-US" baseline="0" dirty="0"/>
                  <a:t> and the second parameter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𝑔𝑙𝐷𝑟𝑎𝑤𝐸𝑙𝑒𝑚𝑒𝑛𝑡𝑠</m:t>
                    </m:r>
                  </m:oMath>
                </a14:m>
                <a:r>
                  <a:rPr lang="en-US" baseline="0" dirty="0"/>
                  <a:t> are the number of vertices to be drawn.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aseline="0" dirty="0"/>
                  <a:t>The forth parameter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𝑔𝑙𝐷𝑟𝑎𝑤𝐸𝑙𝑒𝑚𝑒𝑛𝑡𝑠</m:t>
                    </m:r>
                  </m:oMath>
                </a14:m>
                <a:r>
                  <a:rPr lang="en-US" baseline="0" dirty="0"/>
                  <a:t> is the type of indices in the array, and the last parameter is a pointer to the array </a:t>
                </a:r>
                <a:r>
                  <a:rPr lang="en-US" baseline="0"/>
                  <a:t>of indices.</a:t>
                </a:r>
                <a:endParaRPr lang="en-US" baseline="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aseline="0" dirty="0"/>
                  <a:t>The code will clear the color buffer and depth buffer to 0.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>
                    <a:latin typeface="Cambria Math" panose="02040503050406030204" pitchFamily="18" charset="0"/>
                  </a:rPr>
                  <a:t>𝑔𝑙𝐶𝑙𝑒𝑎𝑟</a:t>
                </a:r>
                <a:r>
                  <a:rPr lang="en-US" baseline="0" dirty="0"/>
                  <a:t> accepts any of combinations of the bitwise or of the following bit flags: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i="0" baseline="0" dirty="0">
                    <a:latin typeface="Cambria Math" panose="02040503050406030204" pitchFamily="18" charset="0"/>
                  </a:rPr>
                  <a:t>𝐺𝐿_𝐶𝑂𝐿𝑂𝑅_𝐵𝑈𝐹𝐹𝐸𝑅_𝐵𝐼𝑇</a:t>
                </a:r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i="0" baseline="0" dirty="0">
                    <a:latin typeface="Cambria Math" panose="02040503050406030204" pitchFamily="18" charset="0"/>
                  </a:rPr>
                  <a:t>𝐺𝐿_𝐷𝐸𝑃𝑇𝐻_𝐵𝑈𝐹𝐹𝐸𝑅_𝐵𝐼𝑇</a:t>
                </a:r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i="0" baseline="0" dirty="0">
                    <a:latin typeface="Cambria Math" panose="02040503050406030204" pitchFamily="18" charset="0"/>
                  </a:rPr>
                  <a:t>𝐺𝐿_𝐴𝐶𝐶𝑈𝑀_𝐵𝑈𝐹𝐹𝐸𝑅_𝐵𝐼𝑇</a:t>
                </a:r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i="0" baseline="0" dirty="0">
                    <a:latin typeface="Cambria Math" panose="02040503050406030204" pitchFamily="18" charset="0"/>
                  </a:rPr>
                  <a:t>𝐺𝐿_𝑆𝑇𝐸𝑁𝐶𝐼𝐿_𝐵𝑈𝐹𝐹𝐸𝑅_𝐵𝐼𝑇</a:t>
                </a:r>
                <a:endParaRPr lang="en-US" baseline="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859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2798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entury Gothic" panose="020B0502020202020204" pitchFamily="34" charset="0"/>
              <a:buChar char="►"/>
            </a:pPr>
            <a:r>
              <a:rPr lang="en-US" sz="1200" dirty="0">
                <a:hlinkClick r:id="rId3"/>
              </a:rPr>
              <a:t>https://www.khronos.org/opengl/wiki/OpenGL_Object</a:t>
            </a:r>
            <a:r>
              <a:rPr lang="en-US" sz="1200" dirty="0"/>
              <a:t> (OpenGL Objects)</a:t>
            </a:r>
          </a:p>
          <a:p>
            <a:pPr marL="285750" indent="-285750">
              <a:buFont typeface="Century Gothic" panose="020B0502020202020204" pitchFamily="34" charset="0"/>
              <a:buChar char="►"/>
            </a:pPr>
            <a:r>
              <a:rPr lang="en-US" sz="1200" dirty="0">
                <a:hlinkClick r:id="rId4"/>
              </a:rPr>
              <a:t>https://www.khronos.org/opengl/wiki/Vertex_Specification</a:t>
            </a:r>
            <a:r>
              <a:rPr lang="en-US" sz="1200" dirty="0"/>
              <a:t> (Vertex Specification)</a:t>
            </a:r>
          </a:p>
          <a:p>
            <a:pPr marL="285750" indent="-285750">
              <a:buFont typeface="Century Gothic" panose="020B0502020202020204" pitchFamily="34" charset="0"/>
              <a:buChar char="►"/>
            </a:pPr>
            <a:r>
              <a:rPr lang="en-US" sz="1200" dirty="0">
                <a:hlinkClick r:id="rId5"/>
              </a:rPr>
              <a:t>https://www.khronos.org/registry/OpenGL-Refpages/gl4/html/glBufferData.xhtml</a:t>
            </a:r>
            <a:r>
              <a:rPr lang="en-US" sz="1200" dirty="0"/>
              <a:t> (</a:t>
            </a:r>
            <a:r>
              <a:rPr lang="en-US" sz="1200" dirty="0" err="1"/>
              <a:t>glBufferData</a:t>
            </a:r>
            <a:r>
              <a:rPr lang="en-US" sz="1200" dirty="0"/>
              <a:t>)</a:t>
            </a:r>
          </a:p>
          <a:p>
            <a:pPr marL="285750" indent="-285750">
              <a:buFont typeface="Century Gothic" panose="020B0502020202020204" pitchFamily="34" charset="0"/>
              <a:buChar char="►"/>
            </a:pPr>
            <a:r>
              <a:rPr lang="en-US" sz="1200" dirty="0">
                <a:hlinkClick r:id="rId6"/>
              </a:rPr>
              <a:t>https://www.khronos.org/opengl/wiki/GLAPI/glVertexAttribPointer</a:t>
            </a:r>
            <a:r>
              <a:rPr lang="en-US" sz="1200" dirty="0"/>
              <a:t> (</a:t>
            </a:r>
            <a:r>
              <a:rPr lang="en-US" sz="1200" dirty="0" err="1"/>
              <a:t>glVertexAttribPointer</a:t>
            </a:r>
            <a:r>
              <a:rPr lang="en-US" sz="1200"/>
              <a:t>)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601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064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viewport defines the rectangle on the window, if drawing on window, on which the final image will be drawn. The origin being the left bottom of the window.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values after the perspective divide, in NDC coordinates are in the range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[−1, 1]</m:t>
                    </m:r>
                  </m:oMath>
                </a14:m>
                <a:r>
                  <a:rPr lang="en-US" dirty="0"/>
                  <a:t>, before writing this value to depth buffer, it is mapped to range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𝑛𝑒𝑎𝑟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𝑓𝑎𝑟</m:t>
                        </m:r>
                      </m:e>
                    </m:d>
                  </m:oMath>
                </a14:m>
                <a:r>
                  <a:rPr lang="en-US" dirty="0"/>
                  <a:t>. This is the aforementioned viewport transform.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viewport defines the rectangle on the window, if drawing on window, on which the final image will be drawn. The origin being the left bottom of the window.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</a:t>
                </a:r>
                <a:r>
                  <a:rPr lang="en-US" b="0" i="0">
                    <a:latin typeface="Cambria Math" panose="02040503050406030204" pitchFamily="18" charset="0"/>
                  </a:rPr>
                  <a:t>𝑧</a:t>
                </a:r>
                <a:r>
                  <a:rPr lang="en-US" dirty="0"/>
                  <a:t> values after the perspective divide, in NDC coordinates are in the range </a:t>
                </a:r>
                <a:r>
                  <a:rPr lang="en-US" b="0" i="0">
                    <a:latin typeface="Cambria Math" panose="02040503050406030204" pitchFamily="18" charset="0"/>
                  </a:rPr>
                  <a:t>[−1, 1]</a:t>
                </a:r>
                <a:r>
                  <a:rPr lang="en-US" dirty="0"/>
                  <a:t>, before writing this value to depth buffer, it is mapped to range </a:t>
                </a:r>
                <a:r>
                  <a:rPr lang="en-US" i="0" dirty="0">
                    <a:latin typeface="Cambria Math" panose="02040503050406030204" pitchFamily="18" charset="0"/>
                  </a:rPr>
                  <a:t>[𝑛𝑒𝑎𝑟, 𝑓𝑎𝑟]</a:t>
                </a:r>
                <a:r>
                  <a:rPr lang="en-US" dirty="0"/>
                  <a:t>. This is the aforementioned viewport transform.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016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dirty="0"/>
                  <a:t>The</a:t>
                </a:r>
                <a:r>
                  <a:rPr lang="en-US" b="0" baseline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𝑔𝑙𝑉𝑖𝑒𝑤𝑝𝑜𝑟𝑡</m:t>
                    </m:r>
                  </m:oMath>
                </a14:m>
                <a:r>
                  <a:rPr lang="en-US" dirty="0"/>
                  <a:t> gets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𝑤𝑖𝑑𝑡h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h𝑒𝑖𝑔h𝑡</m:t>
                    </m:r>
                  </m:oMath>
                </a14:m>
                <a:r>
                  <a:rPr lang="en-US" dirty="0"/>
                  <a:t> in</a:t>
                </a:r>
                <a:r>
                  <a:rPr lang="en-US" baseline="0" dirty="0"/>
                  <a:t> this order.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𝑔𝑙𝐷𝑒𝑝𝑡h𝑅𝑎𝑛𝑔𝑒</m:t>
                    </m:r>
                  </m:oMath>
                </a14:m>
                <a:r>
                  <a:rPr lang="en-US" dirty="0"/>
                  <a:t> function’s first</a:t>
                </a:r>
                <a:r>
                  <a:rPr lang="en-US" baseline="0" dirty="0"/>
                  <a:t> parameter is the </a:t>
                </a:r>
                <a14:m>
                  <m:oMath xmlns:m="http://schemas.openxmlformats.org/officeDocument/2006/math">
                    <m:r>
                      <a:rPr lang="en-US" i="1" baseline="0" dirty="0" smtClean="0">
                        <a:latin typeface="Cambria Math" panose="02040503050406030204" pitchFamily="18" charset="0"/>
                      </a:rPr>
                      <m:t>𝑛𝑒𝑎𝑟</m:t>
                    </m:r>
                  </m:oMath>
                </a14:m>
                <a:r>
                  <a:rPr lang="en-US" baseline="0" dirty="0"/>
                  <a:t> value and the second parameter is the </a:t>
                </a:r>
                <a14:m>
                  <m:oMath xmlns:m="http://schemas.openxmlformats.org/officeDocument/2006/math">
                    <m:r>
                      <a:rPr lang="en-US" i="1" baseline="0" dirty="0" smtClean="0">
                        <a:latin typeface="Cambria Math" panose="02040503050406030204" pitchFamily="18" charset="0"/>
                      </a:rPr>
                      <m:t>𝑓𝑎𝑟</m:t>
                    </m:r>
                  </m:oMath>
                </a14:m>
                <a:r>
                  <a:rPr lang="en-US" baseline="0" dirty="0"/>
                  <a:t> value.</a:t>
                </a: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By default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values are set to 0.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When an OpenGL context is connected to a windows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𝑤𝑖𝑑𝑡h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h𝑒𝑖𝑔h𝑡</m:t>
                    </m:r>
                  </m:oMath>
                </a14:m>
                <a:r>
                  <a:rPr lang="en-US" dirty="0"/>
                  <a:t> values are set to the dimension of that windows.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default values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𝑛𝑒𝑎𝑟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𝑓𝑎𝑟</m:t>
                    </m:r>
                  </m:oMath>
                </a14:m>
                <a:r>
                  <a:rPr lang="en-US" dirty="0"/>
                  <a:t> are 0 and 1.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example sets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value to 0,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𝑤𝑖𝑑𝑡h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h𝑒𝑖𝑔h𝑡</m:t>
                    </m:r>
                  </m:oMath>
                </a14:m>
                <a:r>
                  <a:rPr lang="en-US" dirty="0"/>
                  <a:t> to 1024 and 728, and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𝑛𝑒𝑎𝑟</m:t>
                    </m:r>
                  </m:oMath>
                </a14:m>
                <a:r>
                  <a:rPr lang="en-US" dirty="0"/>
                  <a:t> to 1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𝑓𝑎𝑟</m:t>
                    </m:r>
                  </m:oMath>
                </a14:m>
                <a:r>
                  <a:rPr lang="en-US" dirty="0"/>
                  <a:t> to 0.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As you see inverted mapping is valid as well, and in this example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𝑛𝑒𝑎𝑟</m:t>
                    </m:r>
                  </m:oMath>
                </a14:m>
                <a:r>
                  <a:rPr lang="en-US" dirty="0"/>
                  <a:t> is given greater value than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𝑓𝑎𝑟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dirty="0"/>
                  <a:t>The</a:t>
                </a:r>
                <a:r>
                  <a:rPr lang="en-US" b="0" baseline="0" dirty="0"/>
                  <a:t> </a:t>
                </a:r>
                <a:r>
                  <a:rPr lang="en-US" b="0" i="0">
                    <a:latin typeface="Cambria Math" panose="02040503050406030204" pitchFamily="18" charset="0"/>
                  </a:rPr>
                  <a:t>𝑔𝑙𝑉𝑖𝑒𝑤𝑝𝑜𝑟𝑡</a:t>
                </a:r>
                <a:r>
                  <a:rPr lang="en-US" dirty="0"/>
                  <a:t> gets </a:t>
                </a:r>
                <a:r>
                  <a:rPr lang="en-US" i="0">
                    <a:latin typeface="Cambria Math" panose="02040503050406030204" pitchFamily="18" charset="0"/>
                  </a:rPr>
                  <a:t>𝑥</a:t>
                </a:r>
                <a:r>
                  <a:rPr lang="en-US" dirty="0"/>
                  <a:t>, </a:t>
                </a:r>
                <a:r>
                  <a:rPr lang="en-US" i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, </a:t>
                </a:r>
                <a:r>
                  <a:rPr lang="en-US" i="0">
                    <a:latin typeface="Cambria Math" panose="02040503050406030204" pitchFamily="18" charset="0"/>
                  </a:rPr>
                  <a:t>𝑤𝑖𝑑𝑡ℎ</a:t>
                </a:r>
                <a:r>
                  <a:rPr lang="en-US" dirty="0"/>
                  <a:t>, and </a:t>
                </a:r>
                <a:r>
                  <a:rPr lang="en-US" i="0">
                    <a:latin typeface="Cambria Math" panose="02040503050406030204" pitchFamily="18" charset="0"/>
                  </a:rPr>
                  <a:t>ℎ𝑒𝑖𝑔ℎ𝑡</a:t>
                </a:r>
                <a:r>
                  <a:rPr lang="en-US" dirty="0"/>
                  <a:t> in</a:t>
                </a:r>
                <a:r>
                  <a:rPr lang="en-US" baseline="0" dirty="0"/>
                  <a:t> this order.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</a:t>
                </a:r>
                <a:r>
                  <a:rPr lang="en-US" b="0" i="0">
                    <a:latin typeface="Cambria Math" panose="02040503050406030204" pitchFamily="18" charset="0"/>
                  </a:rPr>
                  <a:t>𝑔𝑙𝐷𝑒𝑝𝑡ℎ𝑅𝑎𝑛𝑔𝑒</a:t>
                </a:r>
                <a:r>
                  <a:rPr lang="en-US" dirty="0"/>
                  <a:t> function’s first</a:t>
                </a:r>
                <a:r>
                  <a:rPr lang="en-US" baseline="0" dirty="0"/>
                  <a:t> parameter is the </a:t>
                </a:r>
                <a:r>
                  <a:rPr lang="en-US" i="0" baseline="0" dirty="0">
                    <a:latin typeface="Cambria Math" panose="02040503050406030204" pitchFamily="18" charset="0"/>
                  </a:rPr>
                  <a:t>𝑛𝑒𝑎𝑟</a:t>
                </a:r>
                <a:r>
                  <a:rPr lang="en-US" baseline="0" dirty="0"/>
                  <a:t> value and the second parameter is the </a:t>
                </a:r>
                <a:r>
                  <a:rPr lang="en-US" i="0" baseline="0" dirty="0">
                    <a:latin typeface="Cambria Math" panose="02040503050406030204" pitchFamily="18" charset="0"/>
                  </a:rPr>
                  <a:t>𝑓𝑎𝑟</a:t>
                </a:r>
                <a:r>
                  <a:rPr lang="en-US" baseline="0" dirty="0"/>
                  <a:t> value.</a:t>
                </a: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By default the </a:t>
                </a:r>
                <a:r>
                  <a:rPr lang="en-US" i="0" dirty="0">
                    <a:latin typeface="Cambria Math" panose="02040503050406030204" pitchFamily="18" charset="0"/>
                  </a:rPr>
                  <a:t>𝑥</a:t>
                </a:r>
                <a:r>
                  <a:rPr lang="en-US" dirty="0"/>
                  <a:t> and </a:t>
                </a:r>
                <a:r>
                  <a:rPr lang="en-US" i="0" dirty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 values are set to 0.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When an OpenGL context is connected to a windows the </a:t>
                </a:r>
                <a:r>
                  <a:rPr lang="en-US" i="0" dirty="0">
                    <a:latin typeface="Cambria Math" panose="02040503050406030204" pitchFamily="18" charset="0"/>
                  </a:rPr>
                  <a:t>𝑤𝑖𝑑𝑡ℎ</a:t>
                </a:r>
                <a:r>
                  <a:rPr lang="en-US" dirty="0"/>
                  <a:t> and </a:t>
                </a:r>
                <a:r>
                  <a:rPr lang="en-US" i="0" dirty="0">
                    <a:latin typeface="Cambria Math" panose="02040503050406030204" pitchFamily="18" charset="0"/>
                  </a:rPr>
                  <a:t>ℎ𝑒𝑖𝑔ℎ𝑡</a:t>
                </a:r>
                <a:r>
                  <a:rPr lang="en-US" dirty="0"/>
                  <a:t> values are set to the dimension of that windows.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default values for </a:t>
                </a:r>
                <a:r>
                  <a:rPr lang="en-US" i="0" dirty="0">
                    <a:latin typeface="Cambria Math" panose="02040503050406030204" pitchFamily="18" charset="0"/>
                  </a:rPr>
                  <a:t>𝑛𝑒𝑎𝑟</a:t>
                </a:r>
                <a:r>
                  <a:rPr lang="en-US" dirty="0"/>
                  <a:t> and </a:t>
                </a:r>
                <a:r>
                  <a:rPr lang="en-US" i="0" dirty="0">
                    <a:latin typeface="Cambria Math" panose="02040503050406030204" pitchFamily="18" charset="0"/>
                  </a:rPr>
                  <a:t>𝑓𝑎𝑟</a:t>
                </a:r>
                <a:r>
                  <a:rPr lang="en-US" dirty="0"/>
                  <a:t> are 0 and 1.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example sets the </a:t>
                </a:r>
                <a:r>
                  <a:rPr lang="en-US" i="0" dirty="0">
                    <a:latin typeface="Cambria Math" panose="02040503050406030204" pitchFamily="18" charset="0"/>
                  </a:rPr>
                  <a:t>𝑥</a:t>
                </a:r>
                <a:r>
                  <a:rPr lang="en-US" dirty="0"/>
                  <a:t> and </a:t>
                </a:r>
                <a:r>
                  <a:rPr lang="en-US" i="0" dirty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 value to 0, the </a:t>
                </a:r>
                <a:r>
                  <a:rPr lang="en-US" i="0" dirty="0">
                    <a:latin typeface="Cambria Math" panose="02040503050406030204" pitchFamily="18" charset="0"/>
                  </a:rPr>
                  <a:t>𝑤𝑖𝑑𝑡ℎ</a:t>
                </a:r>
                <a:r>
                  <a:rPr lang="en-US" dirty="0"/>
                  <a:t> and </a:t>
                </a:r>
                <a:r>
                  <a:rPr lang="en-US" i="0" dirty="0">
                    <a:latin typeface="Cambria Math" panose="02040503050406030204" pitchFamily="18" charset="0"/>
                  </a:rPr>
                  <a:t>ℎ𝑒𝑖𝑔ℎ𝑡</a:t>
                </a:r>
                <a:r>
                  <a:rPr lang="en-US" dirty="0"/>
                  <a:t> to 1024 and 728, and the </a:t>
                </a:r>
                <a:r>
                  <a:rPr lang="en-US" i="0" dirty="0">
                    <a:latin typeface="Cambria Math" panose="02040503050406030204" pitchFamily="18" charset="0"/>
                  </a:rPr>
                  <a:t>𝑛𝑒𝑎𝑟</a:t>
                </a:r>
                <a:r>
                  <a:rPr lang="en-US" dirty="0"/>
                  <a:t> to 1 and </a:t>
                </a:r>
                <a:r>
                  <a:rPr lang="en-US" i="0" dirty="0">
                    <a:latin typeface="Cambria Math" panose="02040503050406030204" pitchFamily="18" charset="0"/>
                  </a:rPr>
                  <a:t>𝑓𝑎𝑟</a:t>
                </a:r>
                <a:r>
                  <a:rPr lang="en-US" dirty="0"/>
                  <a:t> to 0.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As you see inverted mapping is valid as well, and in this example the </a:t>
                </a:r>
                <a:r>
                  <a:rPr lang="en-US" i="0" dirty="0">
                    <a:latin typeface="Cambria Math" panose="02040503050406030204" pitchFamily="18" charset="0"/>
                  </a:rPr>
                  <a:t>𝑛𝑒𝑎𝑟</a:t>
                </a:r>
                <a:r>
                  <a:rPr lang="en-US" dirty="0"/>
                  <a:t> is given greater value than </a:t>
                </a:r>
                <a:r>
                  <a:rPr lang="en-US" i="0" dirty="0">
                    <a:latin typeface="Cambria Math" panose="02040503050406030204" pitchFamily="18" charset="0"/>
                  </a:rPr>
                  <a:t>𝑓𝑎𝑟</a:t>
                </a:r>
                <a:r>
                  <a:rPr lang="en-US" dirty="0"/>
                  <a:t>.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077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87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0"/>
                <a:r>
                  <a:rPr lang="en-US" i="0" dirty="0">
                    <a:latin typeface="Cambria Math" panose="02040503050406030204" pitchFamily="18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𝑔𝑙𝐷𝑒𝑝𝑡h𝐹𝑢𝑛𝑐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receives</a:t>
                </a:r>
                <a:r>
                  <a:rPr lang="en-US" baseline="0" dirty="0">
                    <a:solidFill>
                      <a:schemeClr val="tx1"/>
                    </a:solidFill>
                  </a:rPr>
                  <a:t> the function flag as input, which can be on of the followings:</a:t>
                </a:r>
                <a:endParaRPr lang="en-US" i="0" dirty="0">
                  <a:latin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𝑁𝐸𝑉𝐸𝑅</m:t>
                    </m:r>
                  </m:oMath>
                </a14:m>
                <a:r>
                  <a:rPr lang="en-US" dirty="0"/>
                  <a:t>: Fragment never passes the depth test.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𝐿𝐸𝑆𝑆</m:t>
                    </m:r>
                  </m:oMath>
                </a14:m>
                <a:r>
                  <a:rPr lang="en-US" dirty="0"/>
                  <a:t>: Fragment passes if its depth value is less than the corresponding value on the depth buffer.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𝐸𝑄𝑈𝐴𝐿</m:t>
                    </m:r>
                  </m:oMath>
                </a14:m>
                <a:r>
                  <a:rPr lang="en-US" dirty="0"/>
                  <a:t>: Fragment passes if its depth value is equal t</a:t>
                </a:r>
                <a:r>
                  <a:rPr lang="en-US" baseline="0" dirty="0"/>
                  <a:t>o the corresponding value on the depth buffer</a:t>
                </a:r>
                <a:r>
                  <a:rPr lang="en-US" dirty="0"/>
                  <a:t>.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𝐿𝐸𝑄𝐴𝐿</m:t>
                    </m:r>
                  </m:oMath>
                </a14:m>
                <a:r>
                  <a:rPr lang="en-US" dirty="0"/>
                  <a:t>: Fragment passes if</a:t>
                </a:r>
                <a:r>
                  <a:rPr lang="en-US" baseline="0" dirty="0"/>
                  <a:t> its depth value is less or equal to the corresponding value on the depth buffer</a:t>
                </a:r>
                <a:r>
                  <a:rPr lang="en-US" dirty="0"/>
                  <a:t>.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𝐺𝑅𝐸𝐴𝑇𝐸𝑅</m:t>
                    </m:r>
                  </m:oMath>
                </a14:m>
                <a:r>
                  <a:rPr lang="en-US" dirty="0"/>
                  <a:t>: Fragment passes</a:t>
                </a:r>
                <a:r>
                  <a:rPr lang="en-US" baseline="0" dirty="0"/>
                  <a:t> if its depth value is greater than the corresponding value on the depth buffer</a:t>
                </a:r>
                <a:r>
                  <a:rPr lang="en-US" dirty="0"/>
                  <a:t>.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𝑁𝑂𝑇𝐸𝑄𝑈𝐴𝐿</m:t>
                    </m:r>
                  </m:oMath>
                </a14:m>
                <a:r>
                  <a:rPr lang="en-US" dirty="0"/>
                  <a:t>: Fragment passes the depth test if its depth test is not</a:t>
                </a:r>
                <a:r>
                  <a:rPr lang="en-US" baseline="0" dirty="0"/>
                  <a:t> equal to the corresponding value on the depth buffer</a:t>
                </a:r>
                <a:r>
                  <a:rPr lang="en-US" dirty="0"/>
                  <a:t>.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𝐺𝐸𝑄𝑈𝐴𝐿</m:t>
                    </m:r>
                  </m:oMath>
                </a14:m>
                <a:r>
                  <a:rPr lang="en-US" dirty="0"/>
                  <a:t>: Fragment passes the depth test if its</a:t>
                </a:r>
                <a:r>
                  <a:rPr lang="en-US" baseline="0" dirty="0"/>
                  <a:t> depth is greater or equal to the corresponding value on the depth buffer</a:t>
                </a:r>
                <a:r>
                  <a:rPr lang="en-US" dirty="0"/>
                  <a:t>.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𝐴𝐿𝑊𝐴𝑌𝑆</m:t>
                    </m:r>
                  </m:oMath>
                </a14:m>
                <a:r>
                  <a:rPr lang="en-US" dirty="0"/>
                  <a:t>: Fragment always passes the depth test.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0"/>
                <a:r>
                  <a:rPr lang="en-US" i="0" dirty="0">
                    <a:latin typeface="Cambria Math" panose="02040503050406030204" pitchFamily="18" charset="0"/>
                  </a:rPr>
                  <a:t>The </a:t>
                </a:r>
                <a:r>
                  <a:rPr lang="en-US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𝑔𝑙𝐷𝑒𝑝𝑡ℎ𝐹𝑢𝑛𝑐</a:t>
                </a:r>
                <a:r>
                  <a:rPr lang="en-US" dirty="0">
                    <a:solidFill>
                      <a:schemeClr val="tx1"/>
                    </a:solidFill>
                  </a:rPr>
                  <a:t> receives</a:t>
                </a:r>
                <a:r>
                  <a:rPr lang="en-US" baseline="0" dirty="0">
                    <a:solidFill>
                      <a:schemeClr val="tx1"/>
                    </a:solidFill>
                  </a:rPr>
                  <a:t> the function flag as input, which can be on of the followings:</a:t>
                </a:r>
                <a:endParaRPr lang="en-US" i="0" dirty="0">
                  <a:latin typeface="Cambria Math" panose="02040503050406030204" pitchFamily="18" charset="0"/>
                </a:endParaRPr>
              </a:p>
              <a:p>
                <a:pPr lvl="0"/>
                <a:r>
                  <a:rPr lang="en-US" i="0">
                    <a:latin typeface="Cambria Math" panose="02040503050406030204" pitchFamily="18" charset="0"/>
                  </a:rPr>
                  <a:t>𝐺𝐿_𝑁𝐸𝑉𝐸𝑅</a:t>
                </a:r>
                <a:r>
                  <a:rPr lang="en-US" dirty="0"/>
                  <a:t>: Fragment never passes the depth test.</a:t>
                </a:r>
              </a:p>
              <a:p>
                <a:pPr lvl="0"/>
                <a:r>
                  <a:rPr lang="en-US" i="0">
                    <a:latin typeface="Cambria Math" panose="02040503050406030204" pitchFamily="18" charset="0"/>
                  </a:rPr>
                  <a:t>𝐺𝐿_</a:t>
                </a:r>
                <a:r>
                  <a:rPr lang="en-US" b="0" i="0">
                    <a:latin typeface="Cambria Math" panose="02040503050406030204" pitchFamily="18" charset="0"/>
                  </a:rPr>
                  <a:t>𝐿𝐸𝑆𝑆</a:t>
                </a:r>
                <a:r>
                  <a:rPr lang="en-US" dirty="0"/>
                  <a:t>: Fragment passes if its depth value is less than the corresponding value on the depth buffer.</a:t>
                </a:r>
              </a:p>
              <a:p>
                <a:pPr lvl="0"/>
                <a:r>
                  <a:rPr lang="en-US" i="0">
                    <a:latin typeface="Cambria Math" panose="02040503050406030204" pitchFamily="18" charset="0"/>
                  </a:rPr>
                  <a:t>𝐺𝐿_</a:t>
                </a:r>
                <a:r>
                  <a:rPr lang="en-US" b="0" i="0">
                    <a:latin typeface="Cambria Math" panose="02040503050406030204" pitchFamily="18" charset="0"/>
                  </a:rPr>
                  <a:t>𝐸𝑄𝑈𝐴𝐿</a:t>
                </a:r>
                <a:r>
                  <a:rPr lang="en-US" dirty="0"/>
                  <a:t>: Fragment passes if its depth value is equal t</a:t>
                </a:r>
                <a:r>
                  <a:rPr lang="en-US" baseline="0" dirty="0"/>
                  <a:t>o the corresponding value on the depth buffer</a:t>
                </a:r>
                <a:r>
                  <a:rPr lang="en-US" dirty="0"/>
                  <a:t>.</a:t>
                </a:r>
              </a:p>
              <a:p>
                <a:pPr lvl="0"/>
                <a:r>
                  <a:rPr lang="en-US" i="0">
                    <a:latin typeface="Cambria Math" panose="02040503050406030204" pitchFamily="18" charset="0"/>
                  </a:rPr>
                  <a:t>𝐺𝐿_</a:t>
                </a:r>
                <a:r>
                  <a:rPr lang="en-US" b="0" i="0">
                    <a:latin typeface="Cambria Math" panose="02040503050406030204" pitchFamily="18" charset="0"/>
                  </a:rPr>
                  <a:t>𝐿𝐸𝑄𝐴𝐿</a:t>
                </a:r>
                <a:r>
                  <a:rPr lang="en-US" dirty="0"/>
                  <a:t>: Fragment passes if</a:t>
                </a:r>
                <a:r>
                  <a:rPr lang="en-US" baseline="0" dirty="0"/>
                  <a:t> its depth value is less or equal to the corresponding value on the depth buffer</a:t>
                </a:r>
                <a:r>
                  <a:rPr lang="en-US" dirty="0"/>
                  <a:t>.</a:t>
                </a:r>
              </a:p>
              <a:p>
                <a:pPr lvl="0"/>
                <a:r>
                  <a:rPr lang="en-US" i="0">
                    <a:latin typeface="Cambria Math" panose="02040503050406030204" pitchFamily="18" charset="0"/>
                  </a:rPr>
                  <a:t>𝐺𝐿_</a:t>
                </a:r>
                <a:r>
                  <a:rPr lang="en-US" b="0" i="0">
                    <a:latin typeface="Cambria Math" panose="02040503050406030204" pitchFamily="18" charset="0"/>
                  </a:rPr>
                  <a:t>𝐺𝑅𝐸𝐴𝑇𝐸𝑅</a:t>
                </a:r>
                <a:r>
                  <a:rPr lang="en-US" dirty="0"/>
                  <a:t>: Fragment passes</a:t>
                </a:r>
                <a:r>
                  <a:rPr lang="en-US" baseline="0" dirty="0"/>
                  <a:t> if its depth value is greater than the corresponding value on the depth buffer</a:t>
                </a:r>
                <a:r>
                  <a:rPr lang="en-US" dirty="0"/>
                  <a:t>.</a:t>
                </a:r>
              </a:p>
              <a:p>
                <a:pPr lvl="0"/>
                <a:r>
                  <a:rPr lang="en-US" i="0">
                    <a:latin typeface="Cambria Math" panose="02040503050406030204" pitchFamily="18" charset="0"/>
                  </a:rPr>
                  <a:t>𝐺𝐿_</a:t>
                </a:r>
                <a:r>
                  <a:rPr lang="en-US" b="0" i="0">
                    <a:latin typeface="Cambria Math" panose="02040503050406030204" pitchFamily="18" charset="0"/>
                  </a:rPr>
                  <a:t>𝑁𝑂𝑇𝐸𝑄𝑈𝐴𝐿</a:t>
                </a:r>
                <a:r>
                  <a:rPr lang="en-US" dirty="0"/>
                  <a:t>: Fragment passes the depth test if its depth test is not</a:t>
                </a:r>
                <a:r>
                  <a:rPr lang="en-US" baseline="0" dirty="0"/>
                  <a:t> equal to the corresponding value on the depth buffer</a:t>
                </a:r>
                <a:r>
                  <a:rPr lang="en-US" dirty="0"/>
                  <a:t>.</a:t>
                </a:r>
              </a:p>
              <a:p>
                <a:pPr lvl="0"/>
                <a:r>
                  <a:rPr lang="en-US" i="0">
                    <a:latin typeface="Cambria Math" panose="02040503050406030204" pitchFamily="18" charset="0"/>
                  </a:rPr>
                  <a:t>𝐺𝐿_</a:t>
                </a:r>
                <a:r>
                  <a:rPr lang="en-US" b="0" i="0">
                    <a:latin typeface="Cambria Math" panose="02040503050406030204" pitchFamily="18" charset="0"/>
                  </a:rPr>
                  <a:t>𝐺𝐸𝑄𝑈𝐴𝐿</a:t>
                </a:r>
                <a:r>
                  <a:rPr lang="en-US" dirty="0"/>
                  <a:t>: Fragment passes the depth test if its</a:t>
                </a:r>
                <a:r>
                  <a:rPr lang="en-US" baseline="0" dirty="0"/>
                  <a:t> depth is greater or equal to the corresponding value on the depth buffer</a:t>
                </a:r>
                <a:r>
                  <a:rPr lang="en-US" dirty="0"/>
                  <a:t>.</a:t>
                </a:r>
              </a:p>
              <a:p>
                <a:pPr lvl="0"/>
                <a:r>
                  <a:rPr lang="en-US" i="0">
                    <a:latin typeface="Cambria Math" panose="02040503050406030204" pitchFamily="18" charset="0"/>
                  </a:rPr>
                  <a:t>𝐺𝐿_</a:t>
                </a:r>
                <a:r>
                  <a:rPr lang="en-US" b="0" i="0">
                    <a:latin typeface="Cambria Math" panose="02040503050406030204" pitchFamily="18" charset="0"/>
                  </a:rPr>
                  <a:t>𝐴𝐿𝑊𝐴𝑌𝑆</a:t>
                </a:r>
                <a:r>
                  <a:rPr lang="en-US" dirty="0"/>
                  <a:t>: Fragment always passes the depth test.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717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Face culling tests whether the fragment is generated from the front face of a primitive or the back face and depending on the OpenGL states, and culls (fails) the fragments accordingly.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546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𝑔𝑙𝐶𝑢𝑙𝑙𝐹𝑎𝑐𝑒</m:t>
                    </m:r>
                  </m:oMath>
                </a14:m>
                <a:r>
                  <a:rPr lang="en-US" dirty="0"/>
                  <a:t> function receives</a:t>
                </a:r>
                <a:r>
                  <a:rPr lang="en-US" baseline="0" dirty="0"/>
                  <a:t> a flag(the mode of face culling) as input which determines which face is to be culled. This flag can be one of the followings:</a:t>
                </a:r>
              </a:p>
              <a:p>
                <a:pPr lvl="0" algn="l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𝐵𝐴𝐶𝐾</m:t>
                    </m:r>
                  </m:oMath>
                </a14:m>
                <a:r>
                  <a:rPr lang="en-US" dirty="0"/>
                  <a:t> Culls the fragments</a:t>
                </a:r>
                <a:r>
                  <a:rPr lang="en-US" baseline="0" dirty="0"/>
                  <a:t> generated from the back face of a primitive.</a:t>
                </a:r>
                <a:endParaRPr lang="en-US" dirty="0"/>
              </a:p>
              <a:p>
                <a:pPr lvl="0" algn="l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𝐹𝑅𝑂𝑁𝑇</m:t>
                    </m:r>
                  </m:oMath>
                </a14:m>
                <a:r>
                  <a:rPr lang="en-US" b="0" dirty="0"/>
                  <a:t> Culls</a:t>
                </a:r>
                <a:r>
                  <a:rPr lang="en-US" b="0" baseline="0" dirty="0"/>
                  <a:t> the fragments generated from the front face of a primitive.</a:t>
                </a:r>
                <a:endParaRPr lang="en-US" b="0" dirty="0"/>
              </a:p>
              <a:p>
                <a:pPr lvl="0" algn="l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𝐹𝑅𝑂𝑁𝑇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𝐴𝑁𝐷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𝐵𝐴𝐶𝐾</m:t>
                    </m:r>
                  </m:oMath>
                </a14:m>
                <a:r>
                  <a:rPr lang="en-US" dirty="0"/>
                  <a:t> Culls</a:t>
                </a:r>
                <a:r>
                  <a:rPr lang="en-US" baseline="0" dirty="0"/>
                  <a:t> the fragments generated from the front and back face of a fragments. In this case primitives other than points and line are not drawn.</a:t>
                </a:r>
              </a:p>
              <a:p>
                <a:pPr lvl="0" algn="l"/>
                <a:endParaRPr lang="en-US" baseline="0" dirty="0"/>
              </a:p>
              <a:p>
                <a:pPr lvl="0" algn="l"/>
                <a:r>
                  <a:rPr lang="en-US" baseline="0" dirty="0"/>
                  <a:t>The default state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𝐵𝐴𝐶𝐾</m:t>
                    </m:r>
                  </m:oMath>
                </a14:m>
                <a:r>
                  <a:rPr lang="en-US" baseline="0" dirty="0"/>
                  <a:t>.</a:t>
                </a:r>
              </a:p>
              <a:p>
                <a:pPr lvl="0" algn="l"/>
                <a:r>
                  <a:rPr lang="en-US" baseline="0" dirty="0"/>
                  <a:t>	</a:t>
                </a: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</a:t>
                </a:r>
                <a:r>
                  <a:rPr lang="en-US" b="0" i="0">
                    <a:latin typeface="Cambria Math" panose="02040503050406030204" pitchFamily="18" charset="0"/>
                  </a:rPr>
                  <a:t>𝑔𝑙𝐶𝑢𝑙𝑙𝐹𝑎𝑐𝑒</a:t>
                </a:r>
                <a:r>
                  <a:rPr lang="en-US" dirty="0"/>
                  <a:t> function receives</a:t>
                </a:r>
                <a:r>
                  <a:rPr lang="en-US" baseline="0" dirty="0"/>
                  <a:t> a flag(the mode of face culling) as input which determines which face is to be culled. This flag can be one of the followings:</a:t>
                </a:r>
              </a:p>
              <a:p>
                <a:pPr lvl="0" algn="l"/>
                <a:r>
                  <a:rPr lang="en-US" b="0" i="0">
                    <a:latin typeface="Cambria Math" panose="02040503050406030204" pitchFamily="18" charset="0"/>
                  </a:rPr>
                  <a:t>𝐺𝐿_𝐵𝐴𝐶𝐾</a:t>
                </a:r>
                <a:r>
                  <a:rPr lang="en-US" dirty="0"/>
                  <a:t> Culls the fragments</a:t>
                </a:r>
                <a:r>
                  <a:rPr lang="en-US" baseline="0" dirty="0"/>
                  <a:t> generated from the back face of a primitive.</a:t>
                </a:r>
                <a:endParaRPr lang="en-US" dirty="0"/>
              </a:p>
              <a:p>
                <a:pPr lvl="0" algn="l"/>
                <a:r>
                  <a:rPr lang="en-US" b="0" i="0">
                    <a:latin typeface="Cambria Math" panose="02040503050406030204" pitchFamily="18" charset="0"/>
                  </a:rPr>
                  <a:t>𝐺𝐿_𝐹𝑅𝑂𝑁𝑇</a:t>
                </a:r>
                <a:r>
                  <a:rPr lang="en-US" b="0" dirty="0"/>
                  <a:t> Culls</a:t>
                </a:r>
                <a:r>
                  <a:rPr lang="en-US" b="0" baseline="0" dirty="0"/>
                  <a:t> the fragments generated from the front face of a primitive.</a:t>
                </a:r>
                <a:endParaRPr lang="en-US" b="0" dirty="0"/>
              </a:p>
              <a:p>
                <a:pPr lvl="0" algn="l"/>
                <a:r>
                  <a:rPr lang="en-US" b="0" i="0">
                    <a:latin typeface="Cambria Math" panose="02040503050406030204" pitchFamily="18" charset="0"/>
                  </a:rPr>
                  <a:t>𝐺𝐿_𝐹𝑅𝑂𝑁𝑇_𝐴𝑁𝐷_𝐵𝐴𝐶𝐾</a:t>
                </a:r>
                <a:r>
                  <a:rPr lang="en-US" dirty="0"/>
                  <a:t> Culls</a:t>
                </a:r>
                <a:r>
                  <a:rPr lang="en-US" baseline="0" dirty="0"/>
                  <a:t> the fragments generated from the front and back face of a fragments. In this case primitives other than points and line are not drawn.</a:t>
                </a:r>
              </a:p>
              <a:p>
                <a:pPr lvl="0" algn="l"/>
                <a:endParaRPr lang="en-US" baseline="0" dirty="0"/>
              </a:p>
              <a:p>
                <a:pPr lvl="0" algn="l"/>
                <a:r>
                  <a:rPr lang="en-US" baseline="0" dirty="0"/>
                  <a:t>The default state is </a:t>
                </a:r>
                <a:r>
                  <a:rPr lang="en-US" b="0" i="0">
                    <a:latin typeface="Cambria Math" panose="02040503050406030204" pitchFamily="18" charset="0"/>
                  </a:rPr>
                  <a:t>𝐺𝐿_𝐵𝐴𝐶𝐾</a:t>
                </a:r>
                <a:r>
                  <a:rPr lang="en-US" baseline="0" dirty="0"/>
                  <a:t>.</a:t>
                </a:r>
              </a:p>
              <a:p>
                <a:pPr lvl="0" algn="l"/>
                <a:r>
                  <a:rPr lang="en-US" baseline="0" dirty="0"/>
                  <a:t>	</a:t>
                </a: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="1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36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0E91C-B207-430E-A068-FC8E89ABCEC3}" type="datetime1">
              <a:rPr lang="en-US" smtClean="0"/>
              <a:t>1/3/2018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722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141B0-E0CB-43C0-B415-2258DE627AC2}" type="datetime1">
              <a:rPr lang="en-US" smtClean="0"/>
              <a:t>1/3/2018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264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0D247-03E1-4D05-A39C-1F727910D483}" type="datetime1">
              <a:rPr lang="en-US" smtClean="0"/>
              <a:t>1/3/2018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188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C114A-076E-412C-9AD8-C2D60377A1F7}" type="datetime1">
              <a:rPr lang="en-US" smtClean="0"/>
              <a:t>1/3/2018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5687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80243-94ED-44BE-A9AA-D4D6119DAA96}" type="datetime1">
              <a:rPr lang="en-US" smtClean="0"/>
              <a:t>1/3/2018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533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33254-5C96-4A67-BE86-9470B215B405}" type="datetime1">
              <a:rPr lang="en-US" smtClean="0"/>
              <a:t>1/3/2018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0896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8E4A-F5E3-4F81-8FAE-D0CCFDEAD650}" type="datetime1">
              <a:rPr lang="en-US" smtClean="0"/>
              <a:t>1/3/2018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1943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D3E8D-AC8E-4A82-9E31-425A3B739DC0}" type="datetime1">
              <a:rPr lang="en-US" smtClean="0"/>
              <a:t>1/3/2018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3688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CED77-21C2-4D86-84BC-1DF822A58805}" type="datetime1">
              <a:rPr lang="en-US" smtClean="0"/>
              <a:t>1/3/2018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9896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43272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7596464" y="3478841"/>
            <a:ext cx="417738" cy="55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557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E1CA6-B43D-466D-A356-B1783335E2B9}" type="datetime1">
              <a:rPr lang="en-US" smtClean="0"/>
              <a:t>1/3/2018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720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5BF0A-17AE-4191-9C32-A483CBC2DC3A}" type="datetime1">
              <a:rPr lang="en-US" smtClean="0"/>
              <a:t>1/3/2018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791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8FC47-AD45-433E-9628-C9F5EC3898DF}" type="datetime1">
              <a:rPr lang="en-US" smtClean="0"/>
              <a:t>1/3/2018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2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395F3-3A7F-4C01-B646-3D865AC4CED3}" type="datetime1">
              <a:rPr lang="en-US" smtClean="0"/>
              <a:t>1/3/2018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771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42475-017D-4526-9C59-97A0D94D7A6A}" type="datetime1">
              <a:rPr lang="en-US" smtClean="0"/>
              <a:t>1/3/2018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117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7DB78-8790-46A5-9378-3DDC2AD8FABA}" type="datetime1">
              <a:rPr lang="en-US" smtClean="0"/>
              <a:t>1/3/2018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727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ACAA-261A-48CB-B527-8FF82762F140}" type="datetime1">
              <a:rPr lang="en-US" smtClean="0"/>
              <a:t>1/3/2018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174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245A-D98D-46FE-9E3F-D752E4EAEF8B}" type="datetime1">
              <a:rPr lang="en-US" smtClean="0"/>
              <a:t>1/3/2018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827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B1C2956-3B49-4053-84B5-01CE70C5BF9E}" type="datetime1">
              <a:rPr lang="en-US" smtClean="0"/>
              <a:t>1/3/2018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5228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7633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www.khronos.org/opengl/wiki/GLAPI/glVertexAttribPointer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khronos.org/registry/OpenGL-Refpages/gl4/html/glBufferData.xhtml" TargetMode="External"/><Relationship Id="rId5" Type="http://schemas.openxmlformats.org/officeDocument/2006/relationships/hyperlink" Target="https://www.khronos.org/opengl/wiki/Vertex_Specification" TargetMode="External"/><Relationship Id="rId4" Type="http://schemas.openxmlformats.org/officeDocument/2006/relationships/hyperlink" Target="https://www.khronos.org/opengl/wiki/OpenGL_Objec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149" y="703384"/>
            <a:ext cx="10733651" cy="2518117"/>
          </a:xfr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anchor="t"/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Drawing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346" y="5241614"/>
            <a:ext cx="8825658" cy="498004"/>
          </a:xfrm>
        </p:spPr>
        <p:txBody>
          <a:bodyPr/>
          <a:lstStyle/>
          <a:p>
            <a:r>
              <a:rPr lang="en-US" cap="none" dirty="0">
                <a:latin typeface="+mn-lt"/>
              </a:rPr>
              <a:t>Hosein Ghahremanzadeh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973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Face Culling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b"/>
              <a:lstStyle/>
              <a:p>
                <a:r>
                  <a:rPr lang="en-US" dirty="0"/>
                  <a:t>The definition of front face is also a state.</a:t>
                </a:r>
              </a:p>
              <a:p>
                <a:r>
                  <a:rPr lang="en-US" dirty="0"/>
                  <a:t>The front face is defined by the clockwise or counter-clockwise order of the vertices.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𝑔𝑙𝐹𝑟𝑜𝑛𝑡𝐹𝑎𝑐𝑒</m:t>
                    </m:r>
                  </m:oMath>
                </a14:m>
                <a:r>
                  <a:rPr lang="en-US" dirty="0"/>
                  <a:t> functions defines the order of vertices which defines the front face.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41" r="-749" b="-2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F6CF90-1CEB-438A-8CC2-ED8D424EE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3604" y="3114388"/>
            <a:ext cx="4661984" cy="62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98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Face Culling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b"/>
              <a:lstStyle/>
              <a:p>
                <a:r>
                  <a:rPr lang="en-US" dirty="0"/>
                  <a:t>The definition of front face is also a state.</a:t>
                </a:r>
              </a:p>
              <a:p>
                <a:r>
                  <a:rPr lang="en-US" dirty="0"/>
                  <a:t>The front face is defined by the clockwise or counter-clockwise order of the vertices.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𝑔𝑙𝐹𝑟𝑜𝑛𝑡𝐹𝑎𝑐𝑒</m:t>
                    </m:r>
                  </m:oMath>
                </a14:m>
                <a:r>
                  <a:rPr lang="en-US" dirty="0"/>
                  <a:t> functions defines the order of vertices which defines the front face.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41" r="-749" b="-2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183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Program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Vertex Shader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b"/>
          <a:lstStyle/>
          <a:p>
            <a:r>
              <a:rPr lang="en-US" dirty="0"/>
              <a:t>A vertex shader receives vertex data, and outputs a 4D vector as the final vertex coordinates. </a:t>
            </a:r>
          </a:p>
          <a:p>
            <a:r>
              <a:rPr lang="en-US" dirty="0"/>
              <a:t>It is important that the final vertex coordinates pass the clipping test.</a:t>
            </a:r>
          </a:p>
          <a:p>
            <a:r>
              <a:rPr lang="en-US" dirty="0"/>
              <a:t>The z value of the final vertex coordinates should be set properly to pass the depth test.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733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Program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Fragment Shader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b"/>
          <a:lstStyle/>
          <a:p>
            <a:r>
              <a:rPr lang="en-US" dirty="0"/>
              <a:t>The fragment shader assigns one or more color data to a fragment.</a:t>
            </a:r>
          </a:p>
          <a:p>
            <a:r>
              <a:rPr lang="en-US" dirty="0"/>
              <a:t>Fragment shader can also modify the depth data of the fragment.</a:t>
            </a:r>
          </a:p>
          <a:p>
            <a:r>
              <a:rPr lang="en-US" dirty="0"/>
              <a:t>In case of modifying depth data, proper depth should be assigned to the fragment, so that fragments pass the depth test properly.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416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Vertex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b"/>
          <a:lstStyle/>
          <a:p>
            <a:r>
              <a:rPr lang="en-US" dirty="0"/>
              <a:t>Often more than a single set of vertex data is required per vertex (e.g. vertex coordinate, normal vector, texture coordinate).</a:t>
            </a:r>
          </a:p>
          <a:p>
            <a:r>
              <a:rPr lang="en-US" dirty="0"/>
              <a:t>The are two choices for passing vertex data to OpenGL:</a:t>
            </a:r>
          </a:p>
          <a:p>
            <a:pPr lvl="1"/>
            <a:r>
              <a:rPr lang="en-US" dirty="0"/>
              <a:t>Different buffer for each vertex data.</a:t>
            </a:r>
          </a:p>
          <a:p>
            <a:pPr lvl="1"/>
            <a:r>
              <a:rPr lang="en-US" dirty="0"/>
              <a:t>Single buffer for all the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143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Vertex Data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Vertex Array Object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b"/>
          <a:lstStyle/>
          <a:p>
            <a:r>
              <a:rPr lang="en-US" dirty="0"/>
              <a:t>The state of the input is stored in Vertex Array Object(VAO).</a:t>
            </a:r>
          </a:p>
          <a:p>
            <a:r>
              <a:rPr lang="en-US" dirty="0"/>
              <a:t>VAO holds the buffer description and data description.</a:t>
            </a:r>
          </a:p>
          <a:p>
            <a:r>
              <a:rPr lang="en-US" dirty="0"/>
              <a:t>The data will be stored in Vertex Buffer Object(VBO).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066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Vertex Data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Vertex Array Object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b"/>
              <a:lstStyle/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𝑔𝑙𝐺𝑒𝑛𝑉𝑒𝑟𝑡𝑒𝑥𝐴𝑟𝑟𝑎𝑦𝑠</m:t>
                    </m:r>
                  </m:oMath>
                </a14:m>
                <a:r>
                  <a:rPr lang="en-US" dirty="0"/>
                  <a:t> is used to create VAOs.</a:t>
                </a:r>
              </a:p>
              <a:p>
                <a:r>
                  <a:rPr lang="en-US" dirty="0"/>
                  <a:t>The function returns an ID to the VAOs.</a:t>
                </a:r>
              </a:p>
              <a:p>
                <a:r>
                  <a:rPr lang="en-US" dirty="0"/>
                  <a:t>The ID is later used for drawing.</a:t>
                </a:r>
              </a:p>
              <a:p>
                <a:r>
                  <a:rPr lang="en-US" dirty="0"/>
                  <a:t>VAOs are OpenGL Object acquired from OpenGL, it is necessary to delete them if there are no more use for them.</a:t>
                </a:r>
              </a:p>
              <a:p>
                <a:r>
                  <a:rPr lang="en-US" dirty="0"/>
                  <a:t>VAOs are deleted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𝑔𝑙𝐷𝑒𝑙𝑒𝑡𝑒𝑉𝑒𝑟𝑡𝑒𝑥𝐴𝑟𝑟𝑎𝑦𝑠</m:t>
                    </m:r>
                  </m:oMath>
                </a14:m>
                <a:r>
                  <a:rPr lang="en-US" dirty="0"/>
                  <a:t> function.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41" r="-68" b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F3AB23-EAFF-4101-A838-6505A65F8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0427" y="2689412"/>
            <a:ext cx="7705955" cy="98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28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Vertex Data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Vertex Array Object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03312" y="2052918"/>
                <a:ext cx="8946541" cy="4545106"/>
              </a:xfrm>
            </p:spPr>
            <p:txBody>
              <a:bodyPr anchor="b"/>
              <a:lstStyle/>
              <a:p>
                <a:r>
                  <a:rPr lang="en-US" dirty="0"/>
                  <a:t>One should bind a VAO before changing its state.</a:t>
                </a:r>
              </a:p>
              <a:p>
                <a:r>
                  <a:rPr lang="en-US" dirty="0"/>
                  <a:t>The indices that are going to be used by VAO to send data to vertex shader can be enabled and disabled.</a:t>
                </a:r>
              </a:p>
              <a:p>
                <a:r>
                  <a:rPr lang="en-US" dirty="0"/>
                  <a:t>By default all of the indices are disabled.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𝑔𝑙𝐸𝑛𝑎𝑏𝑙𝑒𝑉𝑒𝑟𝑡𝑒𝑥𝐴𝑡𝑡𝑟𝑖𝑏𝐴𝑟𝑟𝑎𝑦</m:t>
                    </m:r>
                  </m:oMath>
                </a14:m>
                <a:r>
                  <a:rPr lang="en-US" dirty="0"/>
                  <a:t> function is used to enable an index in the currently bound VAO.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𝐷𝑖𝑠𝑎𝑏𝑙𝑒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𝑉𝑒𝑟𝑡𝑒𝑥𝐴𝑡𝑡𝑟𝑖𝑏𝐴𝑟𝑟𝑎𝑦</m:t>
                    </m:r>
                  </m:oMath>
                </a14:m>
                <a:r>
                  <a:rPr lang="en-US" dirty="0"/>
                  <a:t> function is used to disable an index in the currently bound VAO.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2052918"/>
                <a:ext cx="8946541" cy="4545106"/>
              </a:xfrm>
              <a:blipFill>
                <a:blip r:embed="rId4"/>
                <a:stretch>
                  <a:fillRect l="-341" r="-954" b="-24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B215E4-3AF8-4B0A-BAE6-98C3C4D927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3591" y="1853248"/>
            <a:ext cx="8831239" cy="176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412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Vertex Data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Vertex Buffer Object</a:t>
            </a:r>
            <a:endParaRPr lang="en-US" sz="3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b"/>
              <a:lstStyle/>
              <a:p>
                <a:r>
                  <a:rPr lang="en-US" dirty="0"/>
                  <a:t>Vertex Buffer Object(VBO) is used to store vertex data.</a:t>
                </a:r>
              </a:p>
              <a:p>
                <a:r>
                  <a:rPr lang="en-US" dirty="0"/>
                  <a:t>VBOs are OpenGL Objects, and should be created and deleted like any other OpenGL Objects.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𝑔𝑙𝐺𝑒𝑛𝐵𝑢𝑓𝑓𝑒𝑟𝑠</m:t>
                    </m:r>
                  </m:oMath>
                </a14:m>
                <a:r>
                  <a:rPr lang="en-US" dirty="0"/>
                  <a:t> function creates a buffer.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𝑔𝑙𝐷𝑒𝑙𝑒𝑡𝑒𝐵𝑢𝑓𝑓𝑒𝑟𝑠</m:t>
                    </m:r>
                  </m:oMath>
                </a14:m>
                <a:r>
                  <a:rPr lang="en-US" dirty="0"/>
                  <a:t> function deletes a buffer.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41" r="-817" b="-2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E1274F-7BC9-437E-8000-4A6011C59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615" y="3045156"/>
            <a:ext cx="7344902" cy="7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12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Vertex Data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Vertex Buffer Object</a:t>
            </a:r>
            <a:endParaRPr lang="en-US" sz="3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b"/>
              <a:lstStyle/>
              <a:p>
                <a:r>
                  <a:rPr lang="en-US" dirty="0"/>
                  <a:t>To change a VBO’s state, one should bind the VBO.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𝑔𝑙𝐵𝑖𝑛𝑑𝐵𝑢𝑓𝑓𝑒𝑟</m:t>
                    </m:r>
                  </m:oMath>
                </a14:m>
                <a:r>
                  <a:rPr lang="en-US" dirty="0"/>
                  <a:t> is used to bind a buffer.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𝑔𝑙𝐵𝑖𝑛𝑑𝐵𝑢𝑓𝑓𝑒𝑟</m:t>
                    </m:r>
                  </m:oMath>
                </a14:m>
                <a:r>
                  <a:rPr lang="en-US" dirty="0"/>
                  <a:t> receives a flag that describes the target buffer binding.</a:t>
                </a:r>
              </a:p>
              <a:p>
                <a:r>
                  <a:rPr lang="en-US" dirty="0"/>
                  <a:t>To bind a VBO,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𝐴𝑅𝑅𝐴𝑌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𝐵𝑈𝐹𝐹𝐸𝑅</m:t>
                    </m:r>
                  </m:oMath>
                </a14:m>
                <a:r>
                  <a:rPr lang="en-US" dirty="0"/>
                  <a:t> should be passed to function as the first parameter.</a:t>
                </a:r>
              </a:p>
              <a:p>
                <a:r>
                  <a:rPr lang="en-US" dirty="0"/>
                  <a:t>The second parameter receives the ID of the VBO being bound.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41" b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0D51A5-9182-410B-AB93-08901EBC2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0444" y="2964780"/>
            <a:ext cx="7056151" cy="46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41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Drawing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850777"/>
            <a:ext cx="9404723" cy="3397622"/>
          </a:xfrm>
        </p:spPr>
        <p:txBody>
          <a:bodyPr numCol="1" anchor="b"/>
          <a:lstStyle/>
          <a:p>
            <a:r>
              <a:rPr lang="en-US" dirty="0"/>
              <a:t>Drawing needs a properly working pipeline.</a:t>
            </a:r>
          </a:p>
          <a:p>
            <a:r>
              <a:rPr lang="en-US" dirty="0"/>
              <a:t>Proper vertex data.</a:t>
            </a:r>
          </a:p>
          <a:p>
            <a:r>
              <a:rPr lang="en-US" dirty="0"/>
              <a:t>Proper framebuffer.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24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Vertex Data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Vertex Buffer Object</a:t>
            </a:r>
            <a:endParaRPr lang="en-US" sz="3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b"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𝑔𝑙𝐵𝑢𝑓𝑓𝑒𝑟𝐷𝑎𝑡𝑎</m:t>
                    </m:r>
                  </m:oMath>
                </a14:m>
                <a:r>
                  <a:rPr lang="en-US" dirty="0"/>
                  <a:t> function is used to assign data for the buffer.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𝑔𝑙𝐵𝑢𝑓𝑓𝑒𝑟𝐷𝑎𝑡𝑎</m:t>
                    </m:r>
                  </m:oMath>
                </a14:m>
                <a:r>
                  <a:rPr lang="en-US" dirty="0"/>
                  <a:t> function receives the target buffer.</a:t>
                </a:r>
              </a:p>
              <a:p>
                <a:r>
                  <a:rPr lang="en-US" dirty="0"/>
                  <a:t>To assign data to a VBO,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𝐴𝑅𝑅𝐴𝑌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𝐵𝑈𝐹𝐹𝐸𝑅</m:t>
                    </m:r>
                  </m:oMath>
                </a14:m>
                <a:r>
                  <a:rPr lang="en-US" dirty="0"/>
                  <a:t> should be passed to function as the first parameter.</a:t>
                </a:r>
              </a:p>
              <a:p>
                <a:r>
                  <a:rPr lang="en-US" dirty="0"/>
                  <a:t>The second parameter is the size of the data being assign in bytes.</a:t>
                </a:r>
              </a:p>
              <a:p>
                <a:r>
                  <a:rPr lang="en-US" dirty="0"/>
                  <a:t>The third parameter is a pointer to the data.</a:t>
                </a:r>
              </a:p>
              <a:p>
                <a:r>
                  <a:rPr lang="en-US" dirty="0"/>
                  <a:t>The last parameter specifies the usage pattern.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41" b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10012C-D41A-457B-A4CB-2AC99FCBB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172" y="2510118"/>
            <a:ext cx="11047943" cy="55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901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Vertex Data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Connecting VBOs to VAO</a:t>
            </a:r>
            <a:endParaRPr lang="en-US" sz="3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03312" y="2052918"/>
                <a:ext cx="10676312" cy="3774141"/>
              </a:xfrm>
            </p:spPr>
            <p:txBody>
              <a:bodyPr anchor="b"/>
              <a:lstStyle/>
              <a:p>
                <a:r>
                  <a:rPr lang="en-US" dirty="0"/>
                  <a:t>VBOs are used to set data source for VAOs.</a:t>
                </a:r>
              </a:p>
              <a:p>
                <a:r>
                  <a:rPr lang="en-US" dirty="0"/>
                  <a:t>This is done via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𝑔𝑙𝑉𝑒𝑟𝑡𝑒𝑥𝐴𝑡𝑡𝑟𝑖𝑏𝑃𝑜𝑖𝑛𝑡𝑒𝑟</m:t>
                    </m:r>
                  </m:oMath>
                </a14:m>
                <a:r>
                  <a:rPr lang="en-US" dirty="0"/>
                  <a:t> function.</a:t>
                </a:r>
              </a:p>
              <a:p>
                <a:r>
                  <a:rPr lang="en-US" dirty="0"/>
                  <a:t>This function connects the currently bound VBO to currently bound VAO.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2052918"/>
                <a:ext cx="10676312" cy="3774141"/>
              </a:xfrm>
              <a:blipFill>
                <a:blip r:embed="rId4"/>
                <a:stretch>
                  <a:fillRect l="-286" b="-2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221A7E-4ECC-4E61-91EE-6B55965B8D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71" y="3125869"/>
            <a:ext cx="7073053" cy="60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98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Putting It All Together</a:t>
            </a:r>
            <a:endParaRPr lang="en-US" sz="3600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FA08EBA-1579-4F61-8833-6F19FC6FC8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7209705"/>
              </p:ext>
            </p:extLst>
          </p:nvPr>
        </p:nvGraphicFramePr>
        <p:xfrm>
          <a:off x="1103313" y="2052638"/>
          <a:ext cx="10675937" cy="4652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931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Vertex Data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sz="3600" dirty="0">
                <a:solidFill>
                  <a:schemeClr val="bg1"/>
                </a:solidFill>
              </a:rPr>
              <a:t>Individual Buffers for Each Vertex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 anchor="b"/>
          <a:lstStyle/>
          <a:p>
            <a:r>
              <a:rPr lang="en-US" dirty="0"/>
              <a:t>Each data is in a single buffer.</a:t>
            </a:r>
          </a:p>
          <a:p>
            <a:r>
              <a:rPr lang="en-US" dirty="0"/>
              <a:t>In each data buffer, data of several vertices are contiguous.</a:t>
            </a:r>
          </a:p>
          <a:p>
            <a:r>
              <a:rPr lang="en-US" dirty="0"/>
              <a:t>The data of a single vertex is fragmented through the memory.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4619F94-4B24-49DB-ABCB-0DE67A66F78D}"/>
              </a:ext>
            </a:extLst>
          </p:cNvPr>
          <p:cNvSpPr/>
          <p:nvPr/>
        </p:nvSpPr>
        <p:spPr>
          <a:xfrm>
            <a:off x="2635623" y="2223248"/>
            <a:ext cx="5217459" cy="7978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E4C290E-0C20-4B04-9685-AD72102522BA}"/>
              </a:ext>
            </a:extLst>
          </p:cNvPr>
          <p:cNvSpPr/>
          <p:nvPr/>
        </p:nvSpPr>
        <p:spPr>
          <a:xfrm>
            <a:off x="2635623" y="3067963"/>
            <a:ext cx="5217459" cy="7978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F2DC911-D59E-4B93-906C-B452F83F301A}"/>
              </a:ext>
            </a:extLst>
          </p:cNvPr>
          <p:cNvSpPr/>
          <p:nvPr/>
        </p:nvSpPr>
        <p:spPr>
          <a:xfrm>
            <a:off x="2635622" y="3912678"/>
            <a:ext cx="5217459" cy="7978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4629126-A2F6-4867-84DE-427A06F411B1}"/>
              </a:ext>
            </a:extLst>
          </p:cNvPr>
          <p:cNvSpPr/>
          <p:nvPr/>
        </p:nvSpPr>
        <p:spPr>
          <a:xfrm>
            <a:off x="2707338" y="2293741"/>
            <a:ext cx="1515036" cy="69231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#1 Vertex Coordinate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4A017F3-3F9B-4024-A7B1-7FB6A808AD51}"/>
              </a:ext>
            </a:extLst>
          </p:cNvPr>
          <p:cNvSpPr/>
          <p:nvPr/>
        </p:nvSpPr>
        <p:spPr>
          <a:xfrm>
            <a:off x="4294088" y="2299451"/>
            <a:ext cx="1515036" cy="69231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#2 Vertex Coordinate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D376DD9-6156-4AAF-B40C-83E7BB66AD47}"/>
              </a:ext>
            </a:extLst>
          </p:cNvPr>
          <p:cNvSpPr/>
          <p:nvPr/>
        </p:nvSpPr>
        <p:spPr>
          <a:xfrm>
            <a:off x="5880838" y="2293742"/>
            <a:ext cx="1515036" cy="69231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#3 Vertex Coordinate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743CB05-BFBA-4171-8A97-CF89753FF1C4}"/>
              </a:ext>
            </a:extLst>
          </p:cNvPr>
          <p:cNvSpPr/>
          <p:nvPr/>
        </p:nvSpPr>
        <p:spPr>
          <a:xfrm>
            <a:off x="2707338" y="3128469"/>
            <a:ext cx="1129542" cy="69231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#1 Normal Vector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3456ECC-51FF-43EF-BA45-5D711A8AEC65}"/>
              </a:ext>
            </a:extLst>
          </p:cNvPr>
          <p:cNvSpPr/>
          <p:nvPr/>
        </p:nvSpPr>
        <p:spPr>
          <a:xfrm>
            <a:off x="3904135" y="3120528"/>
            <a:ext cx="1129542" cy="69231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#2 Normal Vector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665E1F5-54EB-42FA-99EC-252446CB8161}"/>
              </a:ext>
            </a:extLst>
          </p:cNvPr>
          <p:cNvSpPr/>
          <p:nvPr/>
        </p:nvSpPr>
        <p:spPr>
          <a:xfrm>
            <a:off x="5106439" y="3120528"/>
            <a:ext cx="1129542" cy="69231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#3 Normal Vector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8FDD70F-F752-4BC7-BD7A-9E68BA3DCD4E}"/>
              </a:ext>
            </a:extLst>
          </p:cNvPr>
          <p:cNvSpPr/>
          <p:nvPr/>
        </p:nvSpPr>
        <p:spPr>
          <a:xfrm>
            <a:off x="6303236" y="3112587"/>
            <a:ext cx="1129542" cy="69231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#4 Normal Vector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9851EDE-E06F-45C3-AADE-481DE2A3A228}"/>
              </a:ext>
            </a:extLst>
          </p:cNvPr>
          <p:cNvSpPr/>
          <p:nvPr/>
        </p:nvSpPr>
        <p:spPr>
          <a:xfrm>
            <a:off x="2698377" y="3962180"/>
            <a:ext cx="779929" cy="69231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#1 Texture Coord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CD4BF9B-97DC-4B4E-A609-8A00CFDE54A7}"/>
              </a:ext>
            </a:extLst>
          </p:cNvPr>
          <p:cNvSpPr/>
          <p:nvPr/>
        </p:nvSpPr>
        <p:spPr>
          <a:xfrm>
            <a:off x="3536574" y="3962180"/>
            <a:ext cx="779929" cy="69231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#2 Texture Coord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8D89409-A663-4C65-8CA2-46A93F8FE9CD}"/>
              </a:ext>
            </a:extLst>
          </p:cNvPr>
          <p:cNvSpPr/>
          <p:nvPr/>
        </p:nvSpPr>
        <p:spPr>
          <a:xfrm>
            <a:off x="4383729" y="3962180"/>
            <a:ext cx="779929" cy="69231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#3 Texture Coord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AD38F69-8514-4A1C-ACB2-967F8FCE942E}"/>
              </a:ext>
            </a:extLst>
          </p:cNvPr>
          <p:cNvSpPr/>
          <p:nvPr/>
        </p:nvSpPr>
        <p:spPr>
          <a:xfrm>
            <a:off x="5226422" y="3962179"/>
            <a:ext cx="779929" cy="69231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#4 Texture Coord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81DBF88-53C9-46C1-BB41-D4DF883198C8}"/>
              </a:ext>
            </a:extLst>
          </p:cNvPr>
          <p:cNvSpPr/>
          <p:nvPr/>
        </p:nvSpPr>
        <p:spPr>
          <a:xfrm>
            <a:off x="6064813" y="3962178"/>
            <a:ext cx="779929" cy="69231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#5 Texture Coord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AE5A35B-998C-401E-92D4-DC9D6E003A0F}"/>
              </a:ext>
            </a:extLst>
          </p:cNvPr>
          <p:cNvSpPr/>
          <p:nvPr/>
        </p:nvSpPr>
        <p:spPr>
          <a:xfrm>
            <a:off x="6903204" y="3961956"/>
            <a:ext cx="779929" cy="69231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#6 Texture Coord</a:t>
            </a:r>
          </a:p>
        </p:txBody>
      </p:sp>
    </p:spTree>
    <p:extLst>
      <p:ext uri="{BB962C8B-B14F-4D97-AF65-F5344CB8AC3E}">
        <p14:creationId xmlns:p14="http://schemas.microsoft.com/office/powerpoint/2010/main" val="980322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Vertex Data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sz="3600" dirty="0">
                <a:solidFill>
                  <a:schemeClr val="bg1"/>
                </a:solidFill>
              </a:rPr>
              <a:t>Single Buffer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b"/>
          <a:lstStyle/>
          <a:p>
            <a:r>
              <a:rPr lang="en-US" dirty="0"/>
              <a:t>The data of a single vertex is not fragmented and contiguous.</a:t>
            </a:r>
          </a:p>
          <a:p>
            <a:r>
              <a:rPr lang="en-US" dirty="0"/>
              <a:t>The data of several vertices are contiguous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4619F94-4B24-49DB-ABCB-0DE67A66F78D}"/>
              </a:ext>
            </a:extLst>
          </p:cNvPr>
          <p:cNvSpPr/>
          <p:nvPr/>
        </p:nvSpPr>
        <p:spPr>
          <a:xfrm>
            <a:off x="842683" y="2223248"/>
            <a:ext cx="10739482" cy="7978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4629126-A2F6-4867-84DE-427A06F411B1}"/>
              </a:ext>
            </a:extLst>
          </p:cNvPr>
          <p:cNvSpPr/>
          <p:nvPr/>
        </p:nvSpPr>
        <p:spPr>
          <a:xfrm>
            <a:off x="914399" y="2275812"/>
            <a:ext cx="1515036" cy="69231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#1 Vertex Coordinate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4A017F3-3F9B-4024-A7B1-7FB6A808AD51}"/>
              </a:ext>
            </a:extLst>
          </p:cNvPr>
          <p:cNvSpPr/>
          <p:nvPr/>
        </p:nvSpPr>
        <p:spPr>
          <a:xfrm>
            <a:off x="4473379" y="2281522"/>
            <a:ext cx="1515036" cy="69231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#2 Vertex Coordinate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D376DD9-6156-4AAF-B40C-83E7BB66AD47}"/>
              </a:ext>
            </a:extLst>
          </p:cNvPr>
          <p:cNvSpPr/>
          <p:nvPr/>
        </p:nvSpPr>
        <p:spPr>
          <a:xfrm>
            <a:off x="8005791" y="2274587"/>
            <a:ext cx="1515036" cy="69231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#3 Vertex Coordinate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743CB05-BFBA-4171-8A97-CF89753FF1C4}"/>
              </a:ext>
            </a:extLst>
          </p:cNvPr>
          <p:cNvSpPr/>
          <p:nvPr/>
        </p:nvSpPr>
        <p:spPr>
          <a:xfrm>
            <a:off x="2451532" y="2275811"/>
            <a:ext cx="1129542" cy="69231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#1 Normal Vector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3456ECC-51FF-43EF-BA45-5D711A8AEC65}"/>
              </a:ext>
            </a:extLst>
          </p:cNvPr>
          <p:cNvSpPr/>
          <p:nvPr/>
        </p:nvSpPr>
        <p:spPr>
          <a:xfrm>
            <a:off x="6029082" y="2276621"/>
            <a:ext cx="1129542" cy="69231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#2 Normal Vector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665E1F5-54EB-42FA-99EC-252446CB8161}"/>
              </a:ext>
            </a:extLst>
          </p:cNvPr>
          <p:cNvSpPr/>
          <p:nvPr/>
        </p:nvSpPr>
        <p:spPr>
          <a:xfrm>
            <a:off x="9551993" y="2274586"/>
            <a:ext cx="1129542" cy="69231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#3 Normal Vector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9851EDE-E06F-45C3-AADE-481DE2A3A228}"/>
              </a:ext>
            </a:extLst>
          </p:cNvPr>
          <p:cNvSpPr/>
          <p:nvPr/>
        </p:nvSpPr>
        <p:spPr>
          <a:xfrm>
            <a:off x="3626539" y="2275811"/>
            <a:ext cx="779929" cy="69231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#1 Texture Coord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CD4BF9B-97DC-4B4E-A609-8A00CFDE54A7}"/>
              </a:ext>
            </a:extLst>
          </p:cNvPr>
          <p:cNvSpPr/>
          <p:nvPr/>
        </p:nvSpPr>
        <p:spPr>
          <a:xfrm>
            <a:off x="7181362" y="2275811"/>
            <a:ext cx="779929" cy="69231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#2 Texture Coord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8D89409-A663-4C65-8CA2-46A93F8FE9CD}"/>
              </a:ext>
            </a:extLst>
          </p:cNvPr>
          <p:cNvSpPr/>
          <p:nvPr/>
        </p:nvSpPr>
        <p:spPr>
          <a:xfrm>
            <a:off x="10730630" y="2274586"/>
            <a:ext cx="779929" cy="69231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#3 Texture Coord</a:t>
            </a:r>
          </a:p>
        </p:txBody>
      </p:sp>
    </p:spTree>
    <p:extLst>
      <p:ext uri="{BB962C8B-B14F-4D97-AF65-F5344CB8AC3E}">
        <p14:creationId xmlns:p14="http://schemas.microsoft.com/office/powerpoint/2010/main" val="2436248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Frame Buffer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676312" cy="3774141"/>
          </a:xfrm>
        </p:spPr>
        <p:txBody>
          <a:bodyPr anchor="b"/>
          <a:lstStyle/>
          <a:p>
            <a:r>
              <a:rPr lang="en-US" dirty="0"/>
              <a:t>We will use the default frame buffer on this session.</a:t>
            </a:r>
          </a:p>
          <a:p>
            <a:r>
              <a:rPr lang="en-US" dirty="0"/>
              <a:t>The default frame buffer is mostly described by the pixel format description.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25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962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Note</a:t>
            </a:r>
            <a:endParaRPr lang="en-US" sz="3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03312" y="2052918"/>
                <a:ext cx="10676312" cy="3774141"/>
              </a:xfrm>
            </p:spPr>
            <p:txBody>
              <a:bodyPr anchor="b"/>
              <a:lstStyle/>
              <a:p>
                <a:r>
                  <a:rPr lang="en-US" dirty="0"/>
                  <a:t>Clear the frame buffer before drawing.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𝑔𝑙𝐶𝑙𝑒𝑎𝑟𝐷𝑒𝑝𝑡h</m:t>
                    </m:r>
                  </m:oMath>
                </a14:m>
                <a:r>
                  <a:rPr lang="en-US" dirty="0"/>
                  <a:t> function sets the value to which the depth buffer will be cleared.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𝑔𝑙𝐶𝑙𝑒𝑎𝑟𝐶𝑜𝑙𝑜𝑟</m:t>
                    </m:r>
                  </m:oMath>
                </a14:m>
                <a:r>
                  <a:rPr lang="en-US" dirty="0"/>
                  <a:t> sets the color to which the color buffer will be cleared.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𝑔𝑙𝐶𝑙𝑒𝑎𝑟</m:t>
                    </m:r>
                  </m:oMath>
                </a14:m>
                <a:r>
                  <a:rPr lang="en-US" dirty="0"/>
                  <a:t> does the actual clearing, and receives a bit flag describing the buffers to be cleared.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2052918"/>
                <a:ext cx="10676312" cy="3774141"/>
              </a:xfrm>
              <a:blipFill>
                <a:blip r:embed="rId4"/>
                <a:stretch>
                  <a:fillRect l="-286" b="-2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26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8BF5DA-DFC1-4307-8FE9-BBBE4397E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376" y="1574132"/>
            <a:ext cx="6657395" cy="9575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A85556-53D5-43D5-AF1F-B4308CFC74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5294" y="2773008"/>
            <a:ext cx="8912351" cy="74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2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Draw Call</a:t>
            </a:r>
            <a:endParaRPr lang="en-US" sz="3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03312" y="2052918"/>
                <a:ext cx="10676312" cy="4352364"/>
              </a:xfrm>
            </p:spPr>
            <p:txBody>
              <a:bodyPr anchor="b"/>
              <a:lstStyle/>
              <a:p>
                <a:r>
                  <a:rPr lang="en-US" dirty="0"/>
                  <a:t>To start drawing after setting the pipeline, a draw call is needed to be done.</a:t>
                </a:r>
              </a:p>
              <a:p>
                <a:r>
                  <a:rPr lang="en-US" dirty="0"/>
                  <a:t>Several functions are available for calling a draw.</a:t>
                </a:r>
              </a:p>
              <a:p>
                <a:r>
                  <a:rPr lang="en-US" dirty="0"/>
                  <a:t>Before drawing the source of the vertex data should be set, this is done by binding the VAO.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𝑔𝑙𝐷𝑟𝑎𝑤𝐴𝑟𝑟𝑎𝑦𝑠</m:t>
                    </m:r>
                  </m:oMath>
                </a14:m>
                <a:r>
                  <a:rPr lang="en-US" dirty="0"/>
                  <a:t> draws a certain number of contiguous vertices from a given offset index.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𝑔𝑙𝐷𝑟𝑎𝑤𝐸𝑙𝑒𝑚𝑒𝑛𝑡𝑠</m:t>
                    </m:r>
                  </m:oMath>
                </a14:m>
                <a:r>
                  <a:rPr lang="en-US" dirty="0"/>
                  <a:t> draws a certain number of vertices define by their indices in the vertex buffer.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2052918"/>
                <a:ext cx="10676312" cy="4352364"/>
              </a:xfrm>
              <a:blipFill>
                <a:blip r:embed="rId4"/>
                <a:stretch>
                  <a:fillRect l="-286" r="-800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27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4BD577-B4DD-4511-BA38-A5E8DEB8C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2369" y="1613648"/>
            <a:ext cx="9307255" cy="144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2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Your questions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28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0802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Helpful links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519953" y="3639671"/>
            <a:ext cx="11546541" cy="2922600"/>
          </a:xfrm>
          <a:solidFill>
            <a:schemeClr val="bg1">
              <a:alpha val="85000"/>
            </a:schemeClr>
          </a:solidFill>
          <a:effectLst>
            <a:glow rad="1016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>
            <a:normAutofit lnSpcReduction="10000"/>
          </a:bodyPr>
          <a:lstStyle/>
          <a:p>
            <a:pPr marL="285750" indent="-285750">
              <a:buFont typeface="Century Gothic" panose="020B0502020202020204" pitchFamily="34" charset="0"/>
              <a:buChar char="►"/>
            </a:pPr>
            <a:r>
              <a:rPr lang="en-US" sz="2400" dirty="0">
                <a:hlinkClick r:id="rId4"/>
              </a:rPr>
              <a:t>https://www.khronos.org/opengl/wiki/OpenGL_Object</a:t>
            </a:r>
            <a:r>
              <a:rPr lang="en-US" sz="2400" dirty="0"/>
              <a:t> (OpenGL Objects)</a:t>
            </a:r>
          </a:p>
          <a:p>
            <a:pPr marL="285750" indent="-285750">
              <a:buFont typeface="Century Gothic" panose="020B0502020202020204" pitchFamily="34" charset="0"/>
              <a:buChar char="►"/>
            </a:pPr>
            <a:r>
              <a:rPr lang="en-US" sz="2400" dirty="0">
                <a:hlinkClick r:id="rId5"/>
              </a:rPr>
              <a:t>https://www.khronos.org/opengl/wiki/Vertex_Specification</a:t>
            </a:r>
            <a:r>
              <a:rPr lang="en-US" sz="2400" dirty="0"/>
              <a:t> (Vertex Specification)</a:t>
            </a:r>
          </a:p>
          <a:p>
            <a:pPr marL="285750" indent="-285750">
              <a:buFont typeface="Century Gothic" panose="020B0502020202020204" pitchFamily="34" charset="0"/>
              <a:buChar char="►"/>
            </a:pPr>
            <a:r>
              <a:rPr lang="en-US" sz="2400" dirty="0">
                <a:hlinkClick r:id="rId6"/>
              </a:rPr>
              <a:t>https://www.khronos.org/registry/OpenGL-Refpages/gl4/html/glBufferData.xhtml</a:t>
            </a:r>
            <a:r>
              <a:rPr lang="en-US" sz="2400" dirty="0"/>
              <a:t> (</a:t>
            </a:r>
            <a:r>
              <a:rPr lang="en-US" sz="2400" dirty="0" err="1"/>
              <a:t>glBufferData</a:t>
            </a:r>
            <a:r>
              <a:rPr lang="en-US" sz="2400" dirty="0"/>
              <a:t>)</a:t>
            </a:r>
          </a:p>
          <a:p>
            <a:pPr marL="285750" indent="-285750">
              <a:buFont typeface="Century Gothic" panose="020B0502020202020204" pitchFamily="34" charset="0"/>
              <a:buChar char="►"/>
            </a:pPr>
            <a:r>
              <a:rPr lang="en-US" sz="2400" dirty="0">
                <a:hlinkClick r:id="rId7"/>
              </a:rPr>
              <a:t>https://www.khronos.org/opengl/wiki/GLAPI/glVertexAttribPointer</a:t>
            </a:r>
            <a:r>
              <a:rPr lang="en-US" sz="2400" dirty="0"/>
              <a:t> (</a:t>
            </a:r>
            <a:r>
              <a:rPr lang="en-US" sz="2400" dirty="0" err="1"/>
              <a:t>glVertexAttribPointer</a:t>
            </a:r>
            <a:r>
              <a:rPr lang="en-US" sz="240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29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758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Working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850777"/>
            <a:ext cx="9404723" cy="3397622"/>
          </a:xfrm>
        </p:spPr>
        <p:txBody>
          <a:bodyPr numCol="1" anchor="b"/>
          <a:lstStyle/>
          <a:p>
            <a:r>
              <a:rPr lang="en-US" dirty="0"/>
              <a:t>A working pipeline needs proper states:</a:t>
            </a:r>
          </a:p>
          <a:p>
            <a:pPr lvl="1"/>
            <a:r>
              <a:rPr lang="en-US" dirty="0"/>
              <a:t>Proper viewport.</a:t>
            </a:r>
          </a:p>
          <a:p>
            <a:pPr lvl="1"/>
            <a:r>
              <a:rPr lang="en-US" dirty="0"/>
              <a:t>Proper depth test.</a:t>
            </a:r>
          </a:p>
          <a:p>
            <a:pPr lvl="1"/>
            <a:r>
              <a:rPr lang="en-US" dirty="0"/>
              <a:t>Proper face culling test.</a:t>
            </a:r>
          </a:p>
          <a:p>
            <a:pPr lvl="1"/>
            <a:r>
              <a:rPr lang="en-US" dirty="0"/>
              <a:t>Proper program (vertex shader is necessary).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508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Viewport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b"/>
              <a:lstStyle/>
              <a:p>
                <a:r>
                  <a:rPr lang="en-US" dirty="0"/>
                  <a:t>Viewport will affect our rendering through the viewport transform.</a:t>
                </a:r>
              </a:p>
              <a:p>
                <a:r>
                  <a:rPr lang="en-US" dirty="0"/>
                  <a:t>A viewport is defined by six values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𝑤𝑖𝑑𝑡h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h𝑒𝑖𝑔h𝑡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𝑒𝑎𝑟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𝑓𝑎𝑟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𝑤𝑖𝑑𝑡h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h𝑒𝑖𝑔h𝑡</m:t>
                    </m:r>
                  </m:oMath>
                </a14:m>
                <a:r>
                  <a:rPr lang="en-US" dirty="0"/>
                  <a:t> define the rectangle on the framebuffer to which the final data will be mapped.</a:t>
                </a:r>
              </a:p>
              <a:p>
                <a:r>
                  <a:rPr lang="en-US" dirty="0"/>
                  <a:t>The depth value in NDC coordinates is mapped to range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𝑛𝑒𝑎𝑟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𝑓𝑎𝑟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an then written to depth buffer.</a:t>
                </a:r>
              </a:p>
              <a:p>
                <a:r>
                  <a:rPr lang="en-US" dirty="0"/>
                  <a:t>The coordinates after the viewport transform is called window coordinates.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41" b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568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Viewport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b"/>
              <a:lstStyle/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𝑔𝑙𝑉𝑖𝑒𝑤𝑝𝑜𝑟𝑡</m:t>
                    </m:r>
                  </m:oMath>
                </a14:m>
                <a:r>
                  <a:rPr lang="en-US" dirty="0"/>
                  <a:t> sets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𝑤𝑖𝑑𝑡h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h𝑒𝑖𝑔h𝑡</m:t>
                    </m:r>
                  </m:oMath>
                </a14:m>
                <a:r>
                  <a:rPr lang="en-US" dirty="0"/>
                  <a:t> values of the viewport.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𝑔𝑙𝐷𝑒𝑝𝑡h𝑅𝑎𝑛𝑔𝑒</m:t>
                    </m:r>
                  </m:oMath>
                </a14:m>
                <a:r>
                  <a:rPr lang="en-US" dirty="0"/>
                  <a:t> is used to set the near and far values.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41" r="-545" b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1CBE2F-0C28-4FA8-B447-B3F9C8CF6A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091668"/>
            <a:ext cx="5356048" cy="105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16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Depth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b"/>
              <a:lstStyle/>
              <a:p>
                <a:r>
                  <a:rPr lang="en-US" dirty="0"/>
                  <a:t>Whether to do the depth test is a states of OpenGL state machine.</a:t>
                </a:r>
              </a:p>
              <a:p>
                <a:r>
                  <a:rPr lang="en-US" dirty="0"/>
                  <a:t>Depth test can be enables and disabled via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𝑔𝑙𝐷𝑖𝑠𝑎𝑏𝑙𝑒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𝑔𝑙𝐸𝑛𝑎𝑏𝑙𝑒</m:t>
                    </m:r>
                  </m:oMath>
                </a14:m>
                <a:r>
                  <a:rPr lang="en-US" dirty="0"/>
                  <a:t> function.</a:t>
                </a:r>
              </a:p>
              <a:p>
                <a:r>
                  <a:rPr lang="en-US" dirty="0"/>
                  <a:t>The depth test itself is defined by depth function.</a:t>
                </a:r>
              </a:p>
              <a:p>
                <a:r>
                  <a:rPr lang="en-US" dirty="0"/>
                  <a:t>If the result of depth function is true the fragment passes the depth test.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41" b="-2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A0420E-F38F-4B63-957A-BA0D4A1FE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1770" y="2937268"/>
            <a:ext cx="4676918" cy="9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918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Depth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03312" y="1853249"/>
                <a:ext cx="8946541" cy="4552033"/>
              </a:xfrm>
            </p:spPr>
            <p:txBody>
              <a:bodyPr anchor="b"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The function via which the depth values are compared is a state in OpenGL state machine.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𝑔𝑙𝐷𝑒𝑝𝑡h𝐹𝑢𝑛𝑐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sets the depth compare function. Following functions are available: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𝑁𝐸𝑉𝐸𝑅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𝐿𝐸𝑆𝑆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𝐸𝑄𝑈𝐴𝐿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𝐿𝐸𝑄𝐴𝐿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𝐺𝑅𝐸𝐴𝑇𝐸𝑅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𝑁𝑂𝑇𝐸𝑄𝑈𝐴𝐿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𝐺𝐸𝑄𝑈𝐴𝐿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𝐴𝐿𝑊𝐴𝑌𝑆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1853249"/>
                <a:ext cx="8946541" cy="4552033"/>
              </a:xfrm>
              <a:blipFill>
                <a:blip r:embed="rId4"/>
                <a:stretch>
                  <a:fillRect l="-341" b="-2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062C62-2A9D-4AF5-970E-AA1EA0D08C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2918" y="3721887"/>
            <a:ext cx="5700430" cy="70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518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Face Culling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b"/>
              <a:lstStyle/>
              <a:p>
                <a:r>
                  <a:rPr lang="en-US" dirty="0"/>
                  <a:t>Whether the face culling is done or not is a state of OpenGL state machine.</a:t>
                </a:r>
              </a:p>
              <a:p>
                <a:r>
                  <a:rPr lang="en-US" dirty="0"/>
                  <a:t>The face culling can be enabled and disabled via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𝑔𝑙𝐸𝑛𝑎𝑏𝑙𝑒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𝑔𝑙𝐷𝑖𝑠𝑎𝑏𝑙𝑒</m:t>
                    </m:r>
                  </m:oMath>
                </a14:m>
                <a:r>
                  <a:rPr lang="en-US" dirty="0"/>
                  <a:t> function.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41" b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3E0A4C-EA65-49AD-8CD7-32A5F13DF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1586" y="3239186"/>
            <a:ext cx="4620954" cy="91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01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Face Culling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b"/>
              <a:lstStyle/>
              <a:p>
                <a:r>
                  <a:rPr lang="en-US" dirty="0"/>
                  <a:t>Whether a fragment generated from one face of the primitive is passed or failed(culled) is a state of OpenGL state machine.</a:t>
                </a:r>
              </a:p>
              <a:p>
                <a:r>
                  <a:rPr lang="en-US" dirty="0"/>
                  <a:t>This state is set via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𝑔𝑙𝐶𝑢𝑙𝑙𝐹𝑎𝑐𝑒</m:t>
                    </m:r>
                  </m:oMath>
                </a14:m>
                <a:r>
                  <a:rPr lang="en-US" dirty="0"/>
                  <a:t> function which can be one of the followings: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𝐵𝐴𝐶𝐾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𝐹𝑅𝑂𝑁𝑇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𝐹𝑅𝑂𝑁𝑇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𝐴𝑁𝐷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𝐵𝐴𝐶𝐾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41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F54361-6C65-4791-952E-CCD10F7DB3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1281" y="2779599"/>
            <a:ext cx="4199458" cy="64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024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irst Slid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rst Slide theme" id="{0C7B0808-ED8D-48B5-B83C-910DBF1D04C6}" vid="{3E4DFAB5-907C-44A1-A0C6-FC5B807CB40E}"/>
    </a:ext>
  </a:extLst>
</a:theme>
</file>

<file path=ppt/theme/theme2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41869</TotalTime>
  <Words>2814</Words>
  <Application>Microsoft Office PowerPoint</Application>
  <PresentationFormat>Widescreen</PresentationFormat>
  <Paragraphs>311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Cambria Math</vt:lpstr>
      <vt:lpstr>Century Gothic</vt:lpstr>
      <vt:lpstr>Wingdings 3</vt:lpstr>
      <vt:lpstr>First Slide theme</vt:lpstr>
      <vt:lpstr>Storyboard Layouts</vt:lpstr>
      <vt:lpstr>Drawing</vt:lpstr>
      <vt:lpstr>Drawing</vt:lpstr>
      <vt:lpstr>Working Pipeline</vt:lpstr>
      <vt:lpstr>Viewport</vt:lpstr>
      <vt:lpstr>Viewport</vt:lpstr>
      <vt:lpstr>Depth Test</vt:lpstr>
      <vt:lpstr>Depth Test</vt:lpstr>
      <vt:lpstr>Face Culling</vt:lpstr>
      <vt:lpstr>Face Culling</vt:lpstr>
      <vt:lpstr>Face Culling</vt:lpstr>
      <vt:lpstr>Face Culling</vt:lpstr>
      <vt:lpstr>Program  Vertex Shader</vt:lpstr>
      <vt:lpstr>Program  Fragment Shader</vt:lpstr>
      <vt:lpstr>Vertex Data</vt:lpstr>
      <vt:lpstr>Vertex Data  Vertex Array Object</vt:lpstr>
      <vt:lpstr>Vertex Data  Vertex Array Object</vt:lpstr>
      <vt:lpstr>Vertex Data  Vertex Array Object</vt:lpstr>
      <vt:lpstr>Vertex Data  Vertex Buffer Object</vt:lpstr>
      <vt:lpstr>Vertex Data  Vertex Buffer Object</vt:lpstr>
      <vt:lpstr>Vertex Data  Vertex Buffer Object</vt:lpstr>
      <vt:lpstr>Vertex Data  Connecting VBOs to VAO</vt:lpstr>
      <vt:lpstr>Putting It All Together</vt:lpstr>
      <vt:lpstr>Vertex Data  Individual Buffers for Each Vertex Data</vt:lpstr>
      <vt:lpstr>Vertex Data  Single Buffer</vt:lpstr>
      <vt:lpstr>Frame Buffer</vt:lpstr>
      <vt:lpstr>Note</vt:lpstr>
      <vt:lpstr>Draw Call</vt:lpstr>
      <vt:lpstr>Your questions</vt:lpstr>
      <vt:lpstr>Helpful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computer graphics?</dc:title>
  <dc:creator>Hosein Ghahremanzadeh</dc:creator>
  <cp:lastModifiedBy>Hosein Ghahremanzadeh</cp:lastModifiedBy>
  <cp:revision>452</cp:revision>
  <dcterms:created xsi:type="dcterms:W3CDTF">2016-10-22T13:06:39Z</dcterms:created>
  <dcterms:modified xsi:type="dcterms:W3CDTF">2018-01-03T10:26:44Z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